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6" r:id="rId1"/>
    <p:sldMasterId id="2147483752" r:id="rId2"/>
  </p:sldMasterIdLst>
  <p:sldIdLst>
    <p:sldId id="256" r:id="rId3"/>
    <p:sldId id="257" r:id="rId4"/>
    <p:sldId id="258" r:id="rId5"/>
    <p:sldId id="259" r:id="rId6"/>
    <p:sldId id="260" r:id="rId7"/>
    <p:sldId id="261" r:id="rId8"/>
    <p:sldId id="262" r:id="rId9"/>
    <p:sldId id="263" r:id="rId10"/>
    <p:sldId id="265" r:id="rId11"/>
    <p:sldId id="266" r:id="rId12"/>
    <p:sldId id="267" r:id="rId13"/>
    <p:sldId id="269" r:id="rId14"/>
    <p:sldId id="270" r:id="rId15"/>
    <p:sldId id="273"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8" d="100"/>
          <a:sy n="98" d="100"/>
        </p:scale>
        <p:origin x="110"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Friday, March 12, 2021</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524986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Friday, March 12,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284604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Friday, March 12,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5439856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244319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8756227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31130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2184160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175544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3793716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5961735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62609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Friday, March 12, 2021</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4692195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0298222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1281407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038419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3/12/2021</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44053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Friday, March 12,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176216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Friday, March 12,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0332521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Friday, March 12, 2021</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644634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Friday, March 12, 2021</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804808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Friday, March 12, 2021</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364387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Friday, March 12,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6375407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Friday, March 12,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18097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Friday, March 12, 2021</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322421270"/>
      </p:ext>
    </p:extLst>
  </p:cSld>
  <p:clrMap bg1="dk1" tx1="lt1" bg2="dk2" tx2="lt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65" r:id="rId5"/>
    <p:sldLayoutId id="2147483766" r:id="rId6"/>
    <p:sldLayoutId id="2147483771" r:id="rId7"/>
    <p:sldLayoutId id="2147483767" r:id="rId8"/>
    <p:sldLayoutId id="2147483768" r:id="rId9"/>
    <p:sldLayoutId id="2147483769" r:id="rId10"/>
    <p:sldLayoutId id="2147483770" r:id="rId11"/>
  </p:sldLayoutIdLst>
  <p:hf sldNum="0" hdr="0" ftr="0" dt="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3/12/2021</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2598144967"/>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45" r:id="rId6"/>
    <p:sldLayoutId id="2147483740" r:id="rId7"/>
    <p:sldLayoutId id="2147483741" r:id="rId8"/>
    <p:sldLayoutId id="2147483742" r:id="rId9"/>
    <p:sldLayoutId id="2147483743" r:id="rId10"/>
    <p:sldLayoutId id="2147483744" r:id="rId11"/>
    <p:sldLayoutId id="2147483746"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www.electronicshub.org/raspberry-pi-servo-motor-interface-tutorial/" TargetMode="External"/><Relationship Id="rId2" Type="http://schemas.openxmlformats.org/officeDocument/2006/relationships/hyperlink" Target="https://www.newindianexpress.com/cities/bhubaneswar/2021/jan/03/iit-profs-answer-tojumbodeaths-in-traincollision" TargetMode="External"/><Relationship Id="rId1" Type="http://schemas.openxmlformats.org/officeDocument/2006/relationships/slideLayout" Target="../slideLayouts/slideLayout7.xml"/><Relationship Id="rId6" Type="http://schemas.openxmlformats.org/officeDocument/2006/relationships/hyperlink" Target="https://www.researchgate.net/publication/286712967_Wildlife_conservation_and_rail_track_monitoring_using_wireless_sensor_networks" TargetMode="External"/><Relationship Id="rId5" Type="http://schemas.openxmlformats.org/officeDocument/2006/relationships/hyperlink" Target="https://www.researchgate.net/publication/319893322_Wildlife_Deterrent_Methods_for_RailwaysAn_Experimental_Study" TargetMode="External"/><Relationship Id="rId4" Type="http://schemas.openxmlformats.org/officeDocument/2006/relationships/hyperlink" Target="https://www.scoopwhoop.com/inothernews/elephants-killed-on-railway-tracks/" TargetMode="Externa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8" name="Rectangle 20">
            <a:extLst>
              <a:ext uri="{FF2B5EF4-FFF2-40B4-BE49-F238E27FC236}">
                <a16:creationId xmlns:a16="http://schemas.microsoft.com/office/drawing/2014/main" id="{99D89EBB-72B3-43C9-BAA0-C3D3A97AD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22">
            <a:extLst>
              <a:ext uri="{FF2B5EF4-FFF2-40B4-BE49-F238E27FC236}">
                <a16:creationId xmlns:a16="http://schemas.microsoft.com/office/drawing/2014/main" id="{5A6BA549-E7EA-4091-94B3-7B2B3044E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2E731D00-EAA5-4E4B-9876-11BB7BEE548E}"/>
              </a:ext>
            </a:extLst>
          </p:cNvPr>
          <p:cNvSpPr>
            <a:spLocks noGrp="1"/>
          </p:cNvSpPr>
          <p:nvPr>
            <p:ph type="subTitle" idx="1"/>
          </p:nvPr>
        </p:nvSpPr>
        <p:spPr>
          <a:xfrm>
            <a:off x="1197975" y="568497"/>
            <a:ext cx="9492866" cy="624633"/>
          </a:xfr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wrap="square">
            <a:normAutofit/>
          </a:bodyPr>
          <a:lstStyle/>
          <a:p>
            <a:r>
              <a:rPr lang="en-IN" sz="3200" b="1" u="sng" dirty="0">
                <a:effectLst>
                  <a:outerShdw blurRad="38100" dist="38100" dir="2700000" algn="tl">
                    <a:srgbClr val="000000">
                      <a:alpha val="43137"/>
                    </a:srgbClr>
                  </a:outerShdw>
                </a:effectLst>
              </a:rPr>
              <a:t>BEAST CROSS</a:t>
            </a:r>
          </a:p>
        </p:txBody>
      </p:sp>
      <p:grpSp>
        <p:nvGrpSpPr>
          <p:cNvPr id="40" name="Group 24">
            <a:extLst>
              <a:ext uri="{FF2B5EF4-FFF2-40B4-BE49-F238E27FC236}">
                <a16:creationId xmlns:a16="http://schemas.microsoft.com/office/drawing/2014/main" id="{C8F3AECA-1E28-4DB0-901D-747B827596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89400" y="406270"/>
            <a:ext cx="684878" cy="1449344"/>
            <a:chOff x="643527" y="1187494"/>
            <a:chExt cx="1434178" cy="3035022"/>
          </a:xfrm>
        </p:grpSpPr>
        <p:sp>
          <p:nvSpPr>
            <p:cNvPr id="41" name="Freeform 78">
              <a:extLst>
                <a:ext uri="{FF2B5EF4-FFF2-40B4-BE49-F238E27FC236}">
                  <a16:creationId xmlns:a16="http://schemas.microsoft.com/office/drawing/2014/main" id="{F137E6B0-A1AA-47FF-AAB8-9E5D6B701C0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7" name="Freeform 79">
              <a:extLst>
                <a:ext uri="{FF2B5EF4-FFF2-40B4-BE49-F238E27FC236}">
                  <a16:creationId xmlns:a16="http://schemas.microsoft.com/office/drawing/2014/main" id="{F72FB821-5AF0-4EA1-B84B-D5E12D8333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8" name="Freeform 85">
              <a:extLst>
                <a:ext uri="{FF2B5EF4-FFF2-40B4-BE49-F238E27FC236}">
                  <a16:creationId xmlns:a16="http://schemas.microsoft.com/office/drawing/2014/main" id="{DFE0F740-8A45-42B9-BEF6-A75329504FD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30" name="Group 29">
            <a:extLst>
              <a:ext uri="{FF2B5EF4-FFF2-40B4-BE49-F238E27FC236}">
                <a16:creationId xmlns:a16="http://schemas.microsoft.com/office/drawing/2014/main" id="{3214C51D-3B74-4CCB-82B8-A184460FCA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25210" y="268794"/>
            <a:ext cx="632305" cy="1606552"/>
            <a:chOff x="10224385" y="954724"/>
            <a:chExt cx="1324087" cy="3364228"/>
          </a:xfrm>
        </p:grpSpPr>
        <p:sp>
          <p:nvSpPr>
            <p:cNvPr id="42" name="Freeform 80">
              <a:extLst>
                <a:ext uri="{FF2B5EF4-FFF2-40B4-BE49-F238E27FC236}">
                  <a16:creationId xmlns:a16="http://schemas.microsoft.com/office/drawing/2014/main" id="{66CD91DA-BDB8-476E-8111-2918188D6DE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2" name="Freeform 84">
              <a:extLst>
                <a:ext uri="{FF2B5EF4-FFF2-40B4-BE49-F238E27FC236}">
                  <a16:creationId xmlns:a16="http://schemas.microsoft.com/office/drawing/2014/main" id="{576CF7BA-63E8-47BF-AB8E-E9134BE8EF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43" name="Freeform 87">
              <a:extLst>
                <a:ext uri="{FF2B5EF4-FFF2-40B4-BE49-F238E27FC236}">
                  <a16:creationId xmlns:a16="http://schemas.microsoft.com/office/drawing/2014/main" id="{C0C95E2B-D068-4E18-85DE-266A42E6C69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useBgFill="1">
        <p:nvSpPr>
          <p:cNvPr id="44" name="Freeform: Shape 34">
            <a:extLst>
              <a:ext uri="{FF2B5EF4-FFF2-40B4-BE49-F238E27FC236}">
                <a16:creationId xmlns:a16="http://schemas.microsoft.com/office/drawing/2014/main" id="{613F3963-915E-4812-8B39-BE6EA7CC8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4524375" y="-809624"/>
            <a:ext cx="3143251" cy="12192001"/>
          </a:xfrm>
          <a:custGeom>
            <a:avLst/>
            <a:gdLst>
              <a:gd name="connsiteX0" fmla="*/ 508 w 2932134"/>
              <a:gd name="connsiteY0" fmla="*/ 4431100 h 12192000"/>
              <a:gd name="connsiteX1" fmla="*/ 137030 w 2932134"/>
              <a:gd name="connsiteY1" fmla="*/ 177371 h 12192000"/>
              <a:gd name="connsiteX2" fmla="*/ 145443 w 2932134"/>
              <a:gd name="connsiteY2" fmla="*/ 0 h 12192000"/>
              <a:gd name="connsiteX3" fmla="*/ 2932134 w 2932134"/>
              <a:gd name="connsiteY3" fmla="*/ 0 h 12192000"/>
              <a:gd name="connsiteX4" fmla="*/ 2932133 w 2932134"/>
              <a:gd name="connsiteY4" fmla="*/ 12192000 h 12192000"/>
              <a:gd name="connsiteX5" fmla="*/ 172151 w 2932134"/>
              <a:gd name="connsiteY5" fmla="*/ 12192000 h 12192000"/>
              <a:gd name="connsiteX6" fmla="*/ 169761 w 2932134"/>
              <a:gd name="connsiteY6" fmla="*/ 12180928 h 12192000"/>
              <a:gd name="connsiteX7" fmla="*/ 169761 w 2932134"/>
              <a:gd name="connsiteY7" fmla="*/ 7234593 h 12192000"/>
              <a:gd name="connsiteX8" fmla="*/ 508 w 2932134"/>
              <a:gd name="connsiteY8" fmla="*/ 44311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32134" h="12192000">
                <a:moveTo>
                  <a:pt x="508" y="4431100"/>
                </a:moveTo>
                <a:cubicBezTo>
                  <a:pt x="-7698" y="2846728"/>
                  <a:pt x="85554" y="1238574"/>
                  <a:pt x="137030" y="177371"/>
                </a:cubicBezTo>
                <a:lnTo>
                  <a:pt x="145443" y="0"/>
                </a:lnTo>
                <a:lnTo>
                  <a:pt x="2932134" y="0"/>
                </a:lnTo>
                <a:lnTo>
                  <a:pt x="2932133" y="12192000"/>
                </a:lnTo>
                <a:lnTo>
                  <a:pt x="172151" y="12192000"/>
                </a:lnTo>
                <a:lnTo>
                  <a:pt x="169761" y="12180928"/>
                </a:lnTo>
                <a:cubicBezTo>
                  <a:pt x="169761" y="11800439"/>
                  <a:pt x="169761" y="10278492"/>
                  <a:pt x="169761" y="7234593"/>
                </a:cubicBezTo>
                <a:cubicBezTo>
                  <a:pt x="50398" y="6402277"/>
                  <a:pt x="5637" y="5421334"/>
                  <a:pt x="508" y="4431100"/>
                </a:cubicBezTo>
                <a:close/>
              </a:path>
            </a:pathLst>
          </a:custGeom>
          <a:ln>
            <a:noFill/>
          </a:ln>
        </p:spPr>
        <p:txBody>
          <a:bodyPr vert="horz" wrap="square" lIns="91440" tIns="45720" rIns="91440" bIns="45720" numCol="1" anchor="t" anchorCtr="0" compatLnSpc="1">
            <a:prstTxWarp prst="textNoShape">
              <a:avLst/>
            </a:prstTxWarp>
            <a:noAutofit/>
          </a:bodyPr>
          <a:lstStyle/>
          <a:p>
            <a:endParaRPr lang="en-US"/>
          </a:p>
        </p:txBody>
      </p:sp>
      <p:pic>
        <p:nvPicPr>
          <p:cNvPr id="37" name="Picture 36">
            <a:extLst>
              <a:ext uri="{FF2B5EF4-FFF2-40B4-BE49-F238E27FC236}">
                <a16:creationId xmlns:a16="http://schemas.microsoft.com/office/drawing/2014/main" id="{3C49D4CD-A3B2-4068-919C-A0DCBD188760}"/>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122000"/>
                    </a14:imgEffect>
                  </a14:imgLayer>
                </a14:imgProps>
              </a:ext>
              <a:ext uri="{28A0092B-C50C-407E-A947-70E740481C1C}">
                <a14:useLocalDpi xmlns:a14="http://schemas.microsoft.com/office/drawing/2010/main" val="0"/>
              </a:ext>
            </a:extLst>
          </a:blip>
          <a:srcRect t="4282" b="8912"/>
          <a:stretch/>
        </p:blipFill>
        <p:spPr>
          <a:xfrm>
            <a:off x="250037" y="2066945"/>
            <a:ext cx="4775200" cy="4476750"/>
          </a:xfrm>
          <a:prstGeom prst="rect">
            <a:avLst/>
          </a:prstGeom>
          <a:effectLst>
            <a:softEdge rad="1270000"/>
          </a:effectLst>
        </p:spPr>
      </p:pic>
      <p:sp>
        <p:nvSpPr>
          <p:cNvPr id="48" name="Rectangle 47">
            <a:extLst>
              <a:ext uri="{FF2B5EF4-FFF2-40B4-BE49-F238E27FC236}">
                <a16:creationId xmlns:a16="http://schemas.microsoft.com/office/drawing/2014/main" id="{845F14BA-DA7B-49F3-8A5C-14D80019E04B}"/>
              </a:ext>
            </a:extLst>
          </p:cNvPr>
          <p:cNvSpPr/>
          <p:nvPr/>
        </p:nvSpPr>
        <p:spPr>
          <a:xfrm>
            <a:off x="5379868" y="3960543"/>
            <a:ext cx="6460943" cy="2431435"/>
          </a:xfrm>
          <a:prstGeom prst="rect">
            <a:avLst/>
          </a:prstGeom>
          <a:solidFill>
            <a:schemeClr val="accent2">
              <a:alpha val="50000"/>
            </a:schemeClr>
          </a:solidFill>
          <a:ln>
            <a:noFill/>
          </a:ln>
          <a:effectLst>
            <a:softEdge rad="635000"/>
          </a:effectLst>
        </p:spPr>
        <p:style>
          <a:lnRef idx="0">
            <a:scrgbClr r="0" g="0" b="0"/>
          </a:lnRef>
          <a:fillRef idx="0">
            <a:scrgbClr r="0" g="0" b="0"/>
          </a:fillRef>
          <a:effectRef idx="0">
            <a:scrgbClr r="0" g="0" b="0"/>
          </a:effectRef>
          <a:fontRef idx="minor">
            <a:schemeClr val="lt1"/>
          </a:fontRef>
        </p:style>
        <p:txBody>
          <a:bodyPr wrap="square" lIns="91440" tIns="45720" rIns="91440" bIns="45720">
            <a:spAutoFit/>
          </a:bodyPr>
          <a:lstStyle/>
          <a:p>
            <a:pPr algn="ctr"/>
            <a:r>
              <a:rPr lang="en-US" sz="2000" b="1" cap="none" spc="0" dirty="0">
                <a:ln w="0"/>
                <a:solidFill>
                  <a:schemeClr val="tx1"/>
                </a:solidFill>
                <a:effectLst>
                  <a:outerShdw blurRad="38100" dist="19050" dir="2700000" algn="tl" rotWithShape="0">
                    <a:schemeClr val="dk1">
                      <a:alpha val="40000"/>
                    </a:schemeClr>
                  </a:outerShdw>
                </a:effectLst>
              </a:rPr>
              <a:t>~ </a:t>
            </a:r>
            <a:r>
              <a:rPr lang="en-US" sz="2400" b="1" cap="none" spc="0" dirty="0">
                <a:ln w="0"/>
                <a:solidFill>
                  <a:schemeClr val="tx1"/>
                </a:solidFill>
                <a:effectLst>
                  <a:outerShdw blurRad="38100" dist="19050" dir="2700000" algn="tl" rotWithShape="0">
                    <a:schemeClr val="dk1">
                      <a:alpha val="40000"/>
                    </a:schemeClr>
                  </a:outerShdw>
                </a:effectLst>
                <a:latin typeface="Georgia Pro Cond Black" panose="02040A06050405020203" pitchFamily="18" charset="0"/>
              </a:rPr>
              <a:t>Team-11</a:t>
            </a:r>
          </a:p>
          <a:p>
            <a:pPr algn="ctr"/>
            <a:r>
              <a:rPr lang="en-US" sz="2400" b="1" dirty="0">
                <a:ln w="0"/>
                <a:solidFill>
                  <a:schemeClr val="tx1"/>
                </a:solidFill>
                <a:effectLst>
                  <a:outerShdw blurRad="38100" dist="19050" dir="2700000" algn="tl" rotWithShape="0">
                    <a:schemeClr val="dk1">
                      <a:alpha val="40000"/>
                    </a:schemeClr>
                  </a:outerShdw>
                </a:effectLst>
              </a:rPr>
              <a:t>-----------------------------------------</a:t>
            </a:r>
            <a:endParaRPr lang="en-US" sz="2400" b="1" cap="none" spc="0" dirty="0">
              <a:ln w="0"/>
              <a:solidFill>
                <a:schemeClr val="tx1"/>
              </a:solidFill>
              <a:effectLst>
                <a:outerShdw blurRad="38100" dist="19050" dir="2700000" algn="tl" rotWithShape="0">
                  <a:schemeClr val="dk1">
                    <a:alpha val="40000"/>
                  </a:schemeClr>
                </a:outerShdw>
              </a:effectLst>
            </a:endParaRPr>
          </a:p>
          <a:p>
            <a:pPr algn="just"/>
            <a:r>
              <a:rPr lang="en-US" sz="1600" b="0" cap="none" spc="0" dirty="0">
                <a:ln w="0"/>
                <a:solidFill>
                  <a:schemeClr val="tx1"/>
                </a:solidFill>
                <a:effectLst>
                  <a:outerShdw blurRad="38100" dist="19050" dir="2700000" algn="tl" rotWithShape="0">
                    <a:schemeClr val="dk1">
                      <a:alpha val="40000"/>
                    </a:schemeClr>
                  </a:outerShdw>
                </a:effectLst>
                <a:latin typeface="Gungsuh" panose="02030600000101010101" pitchFamily="18" charset="-127"/>
                <a:ea typeface="Gungsuh" panose="02030600000101010101" pitchFamily="18" charset="-127"/>
                <a:cs typeface="Courier New" panose="02070309020205020404" pitchFamily="49" charset="0"/>
              </a:rPr>
              <a:t>		19H51A0597 – Avinash Sharma</a:t>
            </a:r>
          </a:p>
          <a:p>
            <a:pPr algn="just"/>
            <a:r>
              <a:rPr lang="en-US" sz="1600" b="0" cap="none" spc="0" dirty="0">
                <a:ln w="0"/>
                <a:solidFill>
                  <a:schemeClr val="tx1"/>
                </a:solidFill>
                <a:effectLst>
                  <a:outerShdw blurRad="38100" dist="19050" dir="2700000" algn="tl" rotWithShape="0">
                    <a:schemeClr val="dk1">
                      <a:alpha val="40000"/>
                    </a:schemeClr>
                  </a:outerShdw>
                </a:effectLst>
                <a:latin typeface="Gungsuh" panose="02030600000101010101" pitchFamily="18" charset="-127"/>
                <a:ea typeface="Gungsuh" panose="02030600000101010101" pitchFamily="18" charset="-127"/>
                <a:cs typeface="Courier New" panose="02070309020205020404" pitchFamily="49" charset="0"/>
              </a:rPr>
              <a:t>		19H51A05A2 – Iffat Maria</a:t>
            </a:r>
          </a:p>
          <a:p>
            <a:pPr algn="just"/>
            <a:r>
              <a:rPr lang="en-US" sz="1600" b="0" cap="none" spc="0" dirty="0">
                <a:ln w="0"/>
                <a:solidFill>
                  <a:schemeClr val="tx1"/>
                </a:solidFill>
                <a:effectLst>
                  <a:outerShdw blurRad="38100" dist="19050" dir="2700000" algn="tl" rotWithShape="0">
                    <a:schemeClr val="dk1">
                      <a:alpha val="40000"/>
                    </a:schemeClr>
                  </a:outerShdw>
                </a:effectLst>
                <a:latin typeface="Gungsuh" panose="02030600000101010101" pitchFamily="18" charset="-127"/>
                <a:ea typeface="Gungsuh" panose="02030600000101010101" pitchFamily="18" charset="-127"/>
                <a:cs typeface="Courier New" panose="02070309020205020404" pitchFamily="49" charset="0"/>
              </a:rPr>
              <a:t>		19H51A05A6 – K Rohan</a:t>
            </a:r>
          </a:p>
          <a:p>
            <a:pPr algn="just"/>
            <a:r>
              <a:rPr lang="en-US" sz="1600" b="0" cap="none" spc="0" dirty="0">
                <a:ln w="0"/>
                <a:solidFill>
                  <a:schemeClr val="tx1"/>
                </a:solidFill>
                <a:effectLst>
                  <a:outerShdw blurRad="38100" dist="19050" dir="2700000" algn="tl" rotWithShape="0">
                    <a:schemeClr val="dk1">
                      <a:alpha val="40000"/>
                    </a:schemeClr>
                  </a:outerShdw>
                </a:effectLst>
                <a:latin typeface="Gungsuh" panose="02030600000101010101" pitchFamily="18" charset="-127"/>
                <a:ea typeface="Gungsuh" panose="02030600000101010101" pitchFamily="18" charset="-127"/>
                <a:cs typeface="Courier New" panose="02070309020205020404" pitchFamily="49" charset="0"/>
              </a:rPr>
              <a:t>		19H51A05C1 – Y Archana </a:t>
            </a:r>
          </a:p>
          <a:p>
            <a:pPr algn="just"/>
            <a:r>
              <a:rPr lang="en-US" sz="1600" b="0" cap="none" spc="0" dirty="0">
                <a:ln w="0"/>
                <a:solidFill>
                  <a:schemeClr val="tx1"/>
                </a:solidFill>
                <a:effectLst>
                  <a:outerShdw blurRad="38100" dist="19050" dir="2700000" algn="tl" rotWithShape="0">
                    <a:schemeClr val="dk1">
                      <a:alpha val="40000"/>
                    </a:schemeClr>
                  </a:outerShdw>
                </a:effectLst>
                <a:latin typeface="Gungsuh" panose="02030600000101010101" pitchFamily="18" charset="-127"/>
                <a:ea typeface="Gungsuh" panose="02030600000101010101" pitchFamily="18" charset="-127"/>
                <a:cs typeface="Courier New" panose="02070309020205020404" pitchFamily="49" charset="0"/>
              </a:rPr>
              <a:t>		19H51A05J2 – V Bhuvana</a:t>
            </a:r>
            <a:r>
              <a:rPr lang="en-US" sz="1600" dirty="0">
                <a:ln w="0"/>
                <a:solidFill>
                  <a:schemeClr val="tx1"/>
                </a:solidFill>
                <a:effectLst>
                  <a:outerShdw blurRad="38100" dist="19050" dir="2700000" algn="tl" rotWithShape="0">
                    <a:schemeClr val="dk1">
                      <a:alpha val="40000"/>
                    </a:schemeClr>
                  </a:outerShdw>
                </a:effectLst>
                <a:latin typeface="Gungsuh" panose="02030600000101010101" pitchFamily="18" charset="-127"/>
                <a:ea typeface="Gungsuh" panose="02030600000101010101" pitchFamily="18" charset="-127"/>
                <a:cs typeface="Courier New" panose="02070309020205020404" pitchFamily="49" charset="0"/>
              </a:rPr>
              <a:t> </a:t>
            </a:r>
          </a:p>
          <a:p>
            <a:pPr algn="ctr"/>
            <a:r>
              <a:rPr lang="en-US" sz="2400" b="1" dirty="0">
                <a:ln w="0"/>
                <a:solidFill>
                  <a:schemeClr val="tx1"/>
                </a:solidFill>
                <a:effectLst>
                  <a:outerShdw blurRad="38100" dist="19050" dir="2700000" algn="tl" rotWithShape="0">
                    <a:schemeClr val="dk1">
                      <a:alpha val="40000"/>
                    </a:schemeClr>
                  </a:outerShdw>
                </a:effectLst>
              </a:rPr>
              <a:t>------------------------------------------</a:t>
            </a:r>
            <a:endParaRPr lang="en-US" sz="2400" b="1"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7533384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84B103B-2DCF-4F95-B6B9-B4D86DF7D400}"/>
              </a:ext>
            </a:extLst>
          </p:cNvPr>
          <p:cNvSpPr/>
          <p:nvPr/>
        </p:nvSpPr>
        <p:spPr>
          <a:xfrm>
            <a:off x="624167" y="408670"/>
            <a:ext cx="4065088"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Block diagram:</a:t>
            </a:r>
          </a:p>
        </p:txBody>
      </p:sp>
      <p:pic>
        <p:nvPicPr>
          <p:cNvPr id="5" name="Picture 4">
            <a:extLst>
              <a:ext uri="{FF2B5EF4-FFF2-40B4-BE49-F238E27FC236}">
                <a16:creationId xmlns:a16="http://schemas.microsoft.com/office/drawing/2014/main" id="{CBE0499B-0B22-41D9-AF25-6C3D83AEDF45}"/>
              </a:ext>
            </a:extLst>
          </p:cNvPr>
          <p:cNvPicPr>
            <a:picLocks noChangeAspect="1"/>
          </p:cNvPicPr>
          <p:nvPr/>
        </p:nvPicPr>
        <p:blipFill>
          <a:blip r:embed="rId2"/>
          <a:stretch>
            <a:fillRect/>
          </a:stretch>
        </p:blipFill>
        <p:spPr>
          <a:xfrm>
            <a:off x="624167" y="1456577"/>
            <a:ext cx="10291576" cy="4505325"/>
          </a:xfrm>
          <a:prstGeom prst="rect">
            <a:avLst/>
          </a:prstGeom>
          <a:effectLst>
            <a:glow rad="1905000">
              <a:schemeClr val="accent1">
                <a:alpha val="33000"/>
              </a:schemeClr>
            </a:glow>
          </a:effectLst>
        </p:spPr>
      </p:pic>
    </p:spTree>
    <p:extLst>
      <p:ext uri="{BB962C8B-B14F-4D97-AF65-F5344CB8AC3E}">
        <p14:creationId xmlns:p14="http://schemas.microsoft.com/office/powerpoint/2010/main" val="3017882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8431B0-B50B-4223-A2C1-3A6C26B3DE1A}"/>
              </a:ext>
            </a:extLst>
          </p:cNvPr>
          <p:cNvSpPr/>
          <p:nvPr/>
        </p:nvSpPr>
        <p:spPr>
          <a:xfrm>
            <a:off x="335720" y="231585"/>
            <a:ext cx="5894563"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Requirement Analysis:</a:t>
            </a:r>
          </a:p>
        </p:txBody>
      </p:sp>
      <p:sp>
        <p:nvSpPr>
          <p:cNvPr id="4" name="TextBox 3">
            <a:extLst>
              <a:ext uri="{FF2B5EF4-FFF2-40B4-BE49-F238E27FC236}">
                <a16:creationId xmlns:a16="http://schemas.microsoft.com/office/drawing/2014/main" id="{896379EE-EBF1-4D88-91F7-0E0D5A4E632F}"/>
              </a:ext>
            </a:extLst>
          </p:cNvPr>
          <p:cNvSpPr txBox="1"/>
          <p:nvPr/>
        </p:nvSpPr>
        <p:spPr>
          <a:xfrm>
            <a:off x="5657850" y="1529834"/>
            <a:ext cx="2571750" cy="461665"/>
          </a:xfrm>
          <a:prstGeom prst="rect">
            <a:avLst/>
          </a:prstGeom>
          <a:noFill/>
        </p:spPr>
        <p:txBody>
          <a:bodyPr wrap="square">
            <a:spAutoFit/>
          </a:bodyPr>
          <a:lstStyle/>
          <a:p>
            <a:r>
              <a:rPr lang="en-IN" dirty="0"/>
              <a:t> </a:t>
            </a:r>
            <a:r>
              <a:rPr lang="en-IN" sz="2400" b="1" dirty="0"/>
              <a:t>Software Used</a:t>
            </a:r>
            <a:endParaRPr lang="en-IN" b="1" dirty="0"/>
          </a:p>
        </p:txBody>
      </p:sp>
      <p:sp>
        <p:nvSpPr>
          <p:cNvPr id="6" name="TextBox 5">
            <a:extLst>
              <a:ext uri="{FF2B5EF4-FFF2-40B4-BE49-F238E27FC236}">
                <a16:creationId xmlns:a16="http://schemas.microsoft.com/office/drawing/2014/main" id="{44BBCD1C-0E6A-40FC-BEB4-19BCFF769EC1}"/>
              </a:ext>
            </a:extLst>
          </p:cNvPr>
          <p:cNvSpPr txBox="1"/>
          <p:nvPr/>
        </p:nvSpPr>
        <p:spPr>
          <a:xfrm>
            <a:off x="962025" y="2045564"/>
            <a:ext cx="2838450" cy="2031325"/>
          </a:xfrm>
          <a:prstGeom prst="rect">
            <a:avLst/>
          </a:prstGeom>
          <a:noFill/>
        </p:spPr>
        <p:txBody>
          <a:bodyPr wrap="square">
            <a:spAutoFit/>
          </a:bodyPr>
          <a:lstStyle/>
          <a:p>
            <a:pPr marL="285750" indent="-285750">
              <a:buFont typeface="Wingdings" panose="05000000000000000000" pitchFamily="2" charset="2"/>
              <a:buChar char="q"/>
            </a:pPr>
            <a:r>
              <a:rPr lang="en-IN" dirty="0"/>
              <a:t>Raspberry Pi 3 B+</a:t>
            </a:r>
          </a:p>
          <a:p>
            <a:pPr marL="285750" indent="-285750">
              <a:buFont typeface="Wingdings" panose="05000000000000000000" pitchFamily="2" charset="2"/>
              <a:buChar char="q"/>
            </a:pPr>
            <a:r>
              <a:rPr lang="en-IN" dirty="0"/>
              <a:t>Camera module</a:t>
            </a:r>
          </a:p>
          <a:p>
            <a:pPr marL="285750" indent="-285750">
              <a:buFont typeface="Wingdings" panose="05000000000000000000" pitchFamily="2" charset="2"/>
              <a:buChar char="q"/>
            </a:pPr>
            <a:r>
              <a:rPr lang="en-IN" dirty="0"/>
              <a:t>Ultrasonic sensor</a:t>
            </a:r>
          </a:p>
          <a:p>
            <a:pPr marL="285750" indent="-285750">
              <a:buFont typeface="Wingdings" panose="05000000000000000000" pitchFamily="2" charset="2"/>
              <a:buChar char="q"/>
            </a:pPr>
            <a:r>
              <a:rPr lang="en-IN" dirty="0"/>
              <a:t>Speaker</a:t>
            </a:r>
          </a:p>
          <a:p>
            <a:pPr marL="285750" indent="-285750">
              <a:buFont typeface="Wingdings" panose="05000000000000000000" pitchFamily="2" charset="2"/>
              <a:buChar char="q"/>
            </a:pPr>
            <a:r>
              <a:rPr lang="en-IN" dirty="0"/>
              <a:t>Servo motor SG-90</a:t>
            </a:r>
          </a:p>
          <a:p>
            <a:pPr marL="285750" indent="-285750">
              <a:buFont typeface="Wingdings" panose="05000000000000000000" pitchFamily="2" charset="2"/>
              <a:buChar char="q"/>
            </a:pPr>
            <a:r>
              <a:rPr lang="en-IN" dirty="0"/>
              <a:t>Jumper Wires</a:t>
            </a:r>
          </a:p>
          <a:p>
            <a:pPr marL="285750" indent="-285750">
              <a:buFont typeface="Wingdings" panose="05000000000000000000" pitchFamily="2" charset="2"/>
              <a:buChar char="q"/>
            </a:pPr>
            <a:endParaRPr lang="en-IN" dirty="0"/>
          </a:p>
        </p:txBody>
      </p:sp>
      <p:sp>
        <p:nvSpPr>
          <p:cNvPr id="8" name="TextBox 7">
            <a:extLst>
              <a:ext uri="{FF2B5EF4-FFF2-40B4-BE49-F238E27FC236}">
                <a16:creationId xmlns:a16="http://schemas.microsoft.com/office/drawing/2014/main" id="{7BD91DF3-C7C1-43FC-9626-6930356A2CFB}"/>
              </a:ext>
            </a:extLst>
          </p:cNvPr>
          <p:cNvSpPr txBox="1"/>
          <p:nvPr/>
        </p:nvSpPr>
        <p:spPr>
          <a:xfrm>
            <a:off x="962025" y="1529834"/>
            <a:ext cx="3836621" cy="461665"/>
          </a:xfrm>
          <a:prstGeom prst="rect">
            <a:avLst/>
          </a:prstGeom>
          <a:noFill/>
        </p:spPr>
        <p:txBody>
          <a:bodyPr wrap="square">
            <a:spAutoFit/>
          </a:bodyPr>
          <a:lstStyle/>
          <a:p>
            <a:r>
              <a:rPr lang="en-IN" sz="2400" b="1" dirty="0"/>
              <a:t>Hardware Components</a:t>
            </a:r>
            <a:endParaRPr lang="en-IN" b="1" dirty="0"/>
          </a:p>
        </p:txBody>
      </p:sp>
      <p:sp>
        <p:nvSpPr>
          <p:cNvPr id="9" name="TextBox 8">
            <a:extLst>
              <a:ext uri="{FF2B5EF4-FFF2-40B4-BE49-F238E27FC236}">
                <a16:creationId xmlns:a16="http://schemas.microsoft.com/office/drawing/2014/main" id="{4412E7F3-9429-496F-BC4C-D1E316863A6D}"/>
              </a:ext>
            </a:extLst>
          </p:cNvPr>
          <p:cNvSpPr txBox="1"/>
          <p:nvPr/>
        </p:nvSpPr>
        <p:spPr>
          <a:xfrm>
            <a:off x="5693139" y="2208533"/>
            <a:ext cx="2063262" cy="1200329"/>
          </a:xfrm>
          <a:prstGeom prst="rect">
            <a:avLst/>
          </a:prstGeom>
          <a:noFill/>
        </p:spPr>
        <p:txBody>
          <a:bodyPr wrap="square">
            <a:spAutoFit/>
          </a:bodyPr>
          <a:lstStyle/>
          <a:p>
            <a:pPr marL="285750" indent="-285750">
              <a:buFont typeface="Wingdings" panose="05000000000000000000" pitchFamily="2" charset="2"/>
              <a:buChar char="q"/>
            </a:pPr>
            <a:r>
              <a:rPr lang="en-IN" dirty="0"/>
              <a:t>Python</a:t>
            </a:r>
          </a:p>
          <a:p>
            <a:pPr marL="285750" indent="-285750">
              <a:buFont typeface="Wingdings" panose="05000000000000000000" pitchFamily="2" charset="2"/>
              <a:buChar char="q"/>
            </a:pPr>
            <a:r>
              <a:rPr lang="en-IN" dirty="0"/>
              <a:t>OpenCV2</a:t>
            </a:r>
          </a:p>
          <a:p>
            <a:pPr marL="285750" indent="-285750">
              <a:buFont typeface="Wingdings" panose="05000000000000000000" pitchFamily="2" charset="2"/>
              <a:buChar char="q"/>
            </a:pPr>
            <a:r>
              <a:rPr lang="en-IN" dirty="0"/>
              <a:t>TensorFlow</a:t>
            </a:r>
          </a:p>
          <a:p>
            <a:pPr marL="285750" indent="-285750">
              <a:buFont typeface="Wingdings" panose="05000000000000000000" pitchFamily="2" charset="2"/>
              <a:buChar char="q"/>
            </a:pPr>
            <a:endParaRPr lang="en-IN" dirty="0"/>
          </a:p>
        </p:txBody>
      </p:sp>
      <p:pic>
        <p:nvPicPr>
          <p:cNvPr id="11" name="Picture 10">
            <a:extLst>
              <a:ext uri="{FF2B5EF4-FFF2-40B4-BE49-F238E27FC236}">
                <a16:creationId xmlns:a16="http://schemas.microsoft.com/office/drawing/2014/main" id="{56246759-D9CB-430B-B374-4938F6AE6236}"/>
              </a:ext>
            </a:extLst>
          </p:cNvPr>
          <p:cNvPicPr>
            <a:picLocks noChangeAspect="1"/>
          </p:cNvPicPr>
          <p:nvPr/>
        </p:nvPicPr>
        <p:blipFill>
          <a:blip r:embed="rId2"/>
          <a:stretch>
            <a:fillRect/>
          </a:stretch>
        </p:blipFill>
        <p:spPr>
          <a:xfrm>
            <a:off x="747712" y="4233862"/>
            <a:ext cx="2028825" cy="1743075"/>
          </a:xfrm>
          <a:prstGeom prst="rect">
            <a:avLst/>
          </a:prstGeom>
        </p:spPr>
      </p:pic>
      <p:pic>
        <p:nvPicPr>
          <p:cNvPr id="13" name="Picture 12">
            <a:extLst>
              <a:ext uri="{FF2B5EF4-FFF2-40B4-BE49-F238E27FC236}">
                <a16:creationId xmlns:a16="http://schemas.microsoft.com/office/drawing/2014/main" id="{005DA64F-A77A-470A-9E4F-CEF6D6DEB381}"/>
              </a:ext>
            </a:extLst>
          </p:cNvPr>
          <p:cNvPicPr>
            <a:picLocks noChangeAspect="1"/>
          </p:cNvPicPr>
          <p:nvPr/>
        </p:nvPicPr>
        <p:blipFill>
          <a:blip r:embed="rId3"/>
          <a:stretch>
            <a:fillRect/>
          </a:stretch>
        </p:blipFill>
        <p:spPr>
          <a:xfrm>
            <a:off x="3154279" y="4386262"/>
            <a:ext cx="1887455" cy="1195388"/>
          </a:xfrm>
          <a:prstGeom prst="rect">
            <a:avLst/>
          </a:prstGeom>
        </p:spPr>
      </p:pic>
      <p:pic>
        <p:nvPicPr>
          <p:cNvPr id="15" name="Picture 14">
            <a:extLst>
              <a:ext uri="{FF2B5EF4-FFF2-40B4-BE49-F238E27FC236}">
                <a16:creationId xmlns:a16="http://schemas.microsoft.com/office/drawing/2014/main" id="{30240196-7624-4A0C-B69A-6394EC1F20FA}"/>
              </a:ext>
            </a:extLst>
          </p:cNvPr>
          <p:cNvPicPr>
            <a:picLocks noChangeAspect="1"/>
          </p:cNvPicPr>
          <p:nvPr/>
        </p:nvPicPr>
        <p:blipFill>
          <a:blip r:embed="rId4"/>
          <a:stretch>
            <a:fillRect/>
          </a:stretch>
        </p:blipFill>
        <p:spPr>
          <a:xfrm>
            <a:off x="5519737" y="4386262"/>
            <a:ext cx="2276475" cy="1314450"/>
          </a:xfrm>
          <a:prstGeom prst="rect">
            <a:avLst/>
          </a:prstGeom>
        </p:spPr>
      </p:pic>
      <p:pic>
        <p:nvPicPr>
          <p:cNvPr id="17" name="Picture 16">
            <a:extLst>
              <a:ext uri="{FF2B5EF4-FFF2-40B4-BE49-F238E27FC236}">
                <a16:creationId xmlns:a16="http://schemas.microsoft.com/office/drawing/2014/main" id="{51CC5786-C32F-4C17-B8E6-5EF8167C9EAE}"/>
              </a:ext>
            </a:extLst>
          </p:cNvPr>
          <p:cNvPicPr>
            <a:picLocks noChangeAspect="1"/>
          </p:cNvPicPr>
          <p:nvPr/>
        </p:nvPicPr>
        <p:blipFill>
          <a:blip r:embed="rId5"/>
          <a:stretch>
            <a:fillRect/>
          </a:stretch>
        </p:blipFill>
        <p:spPr>
          <a:xfrm>
            <a:off x="8391525" y="4225204"/>
            <a:ext cx="2324100" cy="1562100"/>
          </a:xfrm>
          <a:prstGeom prst="rect">
            <a:avLst/>
          </a:prstGeom>
        </p:spPr>
      </p:pic>
      <p:pic>
        <p:nvPicPr>
          <p:cNvPr id="19" name="Picture 18">
            <a:extLst>
              <a:ext uri="{FF2B5EF4-FFF2-40B4-BE49-F238E27FC236}">
                <a16:creationId xmlns:a16="http://schemas.microsoft.com/office/drawing/2014/main" id="{9B014D84-6950-40A9-9CDE-64023E200916}"/>
              </a:ext>
            </a:extLst>
          </p:cNvPr>
          <p:cNvPicPr>
            <a:picLocks noChangeAspect="1"/>
          </p:cNvPicPr>
          <p:nvPr/>
        </p:nvPicPr>
        <p:blipFill>
          <a:blip r:embed="rId6"/>
          <a:stretch>
            <a:fillRect/>
          </a:stretch>
        </p:blipFill>
        <p:spPr>
          <a:xfrm>
            <a:off x="8420100" y="2111454"/>
            <a:ext cx="2838450" cy="1685925"/>
          </a:xfrm>
          <a:prstGeom prst="rect">
            <a:avLst/>
          </a:prstGeom>
        </p:spPr>
      </p:pic>
    </p:spTree>
    <p:extLst>
      <p:ext uri="{BB962C8B-B14F-4D97-AF65-F5344CB8AC3E}">
        <p14:creationId xmlns:p14="http://schemas.microsoft.com/office/powerpoint/2010/main" val="34103425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168D94-5441-4C78-9B68-DA77903A6A85}"/>
              </a:ext>
            </a:extLst>
          </p:cNvPr>
          <p:cNvSpPr/>
          <p:nvPr/>
        </p:nvSpPr>
        <p:spPr>
          <a:xfrm>
            <a:off x="643928" y="558610"/>
            <a:ext cx="4439934" cy="769441"/>
          </a:xfrm>
          <a:prstGeom prst="rect">
            <a:avLst/>
          </a:prstGeom>
          <a:noFill/>
        </p:spPr>
        <p:txBody>
          <a:bodyPr wrap="none" lIns="91440" tIns="45720" rIns="91440" bIns="45720">
            <a:spAutoFit/>
          </a:bodyPr>
          <a:lstStyle/>
          <a:p>
            <a:pPr algn="ctr"/>
            <a:r>
              <a:rPr lang="en-US" sz="4400" dirty="0">
                <a:ln w="0"/>
                <a:effectLst>
                  <a:outerShdw blurRad="38100" dist="19050" dir="2700000" algn="tl" rotWithShape="0">
                    <a:schemeClr val="dk1">
                      <a:alpha val="40000"/>
                    </a:schemeClr>
                  </a:outerShdw>
                </a:effectLst>
              </a:rPr>
              <a:t>Implementation</a:t>
            </a:r>
            <a:r>
              <a:rPr lang="en-US" sz="4400" b="0" cap="none" spc="0" dirty="0">
                <a:ln w="0"/>
                <a:solidFill>
                  <a:schemeClr val="tx1"/>
                </a:solidFill>
                <a:effectLst>
                  <a:outerShdw blurRad="38100" dist="19050" dir="2700000" algn="tl" rotWithShape="0">
                    <a:schemeClr val="dk1">
                      <a:alpha val="40000"/>
                    </a:schemeClr>
                  </a:outerShdw>
                </a:effectLst>
              </a:rPr>
              <a:t>:</a:t>
            </a:r>
          </a:p>
        </p:txBody>
      </p:sp>
      <p:pic>
        <p:nvPicPr>
          <p:cNvPr id="4" name="Picture 3">
            <a:extLst>
              <a:ext uri="{FF2B5EF4-FFF2-40B4-BE49-F238E27FC236}">
                <a16:creationId xmlns:a16="http://schemas.microsoft.com/office/drawing/2014/main" id="{E8C60A20-D69A-4B25-AE60-6EC8D3337860}"/>
              </a:ext>
            </a:extLst>
          </p:cNvPr>
          <p:cNvPicPr>
            <a:picLocks noChangeAspect="1"/>
          </p:cNvPicPr>
          <p:nvPr/>
        </p:nvPicPr>
        <p:blipFill>
          <a:blip r:embed="rId2"/>
          <a:stretch>
            <a:fillRect/>
          </a:stretch>
        </p:blipFill>
        <p:spPr>
          <a:xfrm>
            <a:off x="7108138" y="1867375"/>
            <a:ext cx="4439934" cy="3316314"/>
          </a:xfrm>
          <a:prstGeom prst="rect">
            <a:avLst/>
          </a:prstGeom>
        </p:spPr>
      </p:pic>
      <p:sp>
        <p:nvSpPr>
          <p:cNvPr id="6" name="TextBox 5">
            <a:extLst>
              <a:ext uri="{FF2B5EF4-FFF2-40B4-BE49-F238E27FC236}">
                <a16:creationId xmlns:a16="http://schemas.microsoft.com/office/drawing/2014/main" id="{98EC29C4-FE74-4B43-A458-0C9E91E1E382}"/>
              </a:ext>
            </a:extLst>
          </p:cNvPr>
          <p:cNvSpPr txBox="1"/>
          <p:nvPr/>
        </p:nvSpPr>
        <p:spPr>
          <a:xfrm>
            <a:off x="643928" y="1955872"/>
            <a:ext cx="6096000" cy="3139321"/>
          </a:xfrm>
          <a:prstGeom prst="rect">
            <a:avLst/>
          </a:prstGeom>
          <a:noFill/>
        </p:spPr>
        <p:txBody>
          <a:bodyPr wrap="square">
            <a:spAutoFit/>
          </a:bodyPr>
          <a:lstStyle/>
          <a:p>
            <a:pPr marL="342900" indent="-342900">
              <a:buAutoNum type="arabicPeriod"/>
            </a:pPr>
            <a:r>
              <a:rPr lang="en-US" dirty="0"/>
              <a:t>Automation of the brakes for the train is completely feasible. </a:t>
            </a:r>
          </a:p>
          <a:p>
            <a:pPr marL="342900" indent="-342900">
              <a:buAutoNum type="arabicPeriod"/>
            </a:pPr>
            <a:r>
              <a:rPr lang="en-US" dirty="0"/>
              <a:t> Less manpower is required compared to other models. </a:t>
            </a:r>
          </a:p>
          <a:p>
            <a:pPr marL="342900" indent="-342900">
              <a:buAutoNum type="arabicPeriod"/>
            </a:pPr>
            <a:r>
              <a:rPr lang="en-US" dirty="0"/>
              <a:t> Not only animals, but any kind of obstacle can be detected easily and be brought to the notice of the train driver immediately.</a:t>
            </a:r>
          </a:p>
          <a:p>
            <a:pPr marL="342900" indent="-342900">
              <a:buAutoNum type="arabicPeriod"/>
            </a:pPr>
            <a:r>
              <a:rPr lang="en-US" dirty="0"/>
              <a:t> Our prototype can be used mostly on Trains as it's sole purpose is to alert the driver of any dangers on the tracks and automatically control the lever to stop the train.</a:t>
            </a:r>
            <a:endParaRPr lang="en-IN" dirty="0"/>
          </a:p>
        </p:txBody>
      </p:sp>
    </p:spTree>
    <p:extLst>
      <p:ext uri="{BB962C8B-B14F-4D97-AF65-F5344CB8AC3E}">
        <p14:creationId xmlns:p14="http://schemas.microsoft.com/office/powerpoint/2010/main" val="737519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381AFA-2082-4C34-B301-2375CE40D577}"/>
              </a:ext>
            </a:extLst>
          </p:cNvPr>
          <p:cNvSpPr/>
          <p:nvPr/>
        </p:nvSpPr>
        <p:spPr>
          <a:xfrm>
            <a:off x="264404" y="288735"/>
            <a:ext cx="5831596"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Results &amp; Discussions:</a:t>
            </a:r>
          </a:p>
        </p:txBody>
      </p:sp>
      <p:pic>
        <p:nvPicPr>
          <p:cNvPr id="4" name="Picture 3">
            <a:extLst>
              <a:ext uri="{FF2B5EF4-FFF2-40B4-BE49-F238E27FC236}">
                <a16:creationId xmlns:a16="http://schemas.microsoft.com/office/drawing/2014/main" id="{6137C01B-000C-428C-AF60-E6A7034B9759}"/>
              </a:ext>
            </a:extLst>
          </p:cNvPr>
          <p:cNvPicPr>
            <a:picLocks noChangeAspect="1"/>
          </p:cNvPicPr>
          <p:nvPr/>
        </p:nvPicPr>
        <p:blipFill>
          <a:blip r:embed="rId2"/>
          <a:stretch>
            <a:fillRect/>
          </a:stretch>
        </p:blipFill>
        <p:spPr>
          <a:xfrm>
            <a:off x="713172" y="1552482"/>
            <a:ext cx="5785281" cy="4338961"/>
          </a:xfrm>
          <a:prstGeom prst="rect">
            <a:avLst/>
          </a:prstGeom>
        </p:spPr>
      </p:pic>
      <p:pic>
        <p:nvPicPr>
          <p:cNvPr id="6" name="Picture 5">
            <a:extLst>
              <a:ext uri="{FF2B5EF4-FFF2-40B4-BE49-F238E27FC236}">
                <a16:creationId xmlns:a16="http://schemas.microsoft.com/office/drawing/2014/main" id="{FDFC541E-DB48-439B-904C-52A5DCB1BF62}"/>
              </a:ext>
            </a:extLst>
          </p:cNvPr>
          <p:cNvPicPr>
            <a:picLocks noChangeAspect="1"/>
          </p:cNvPicPr>
          <p:nvPr/>
        </p:nvPicPr>
        <p:blipFill>
          <a:blip r:embed="rId3"/>
          <a:stretch>
            <a:fillRect/>
          </a:stretch>
        </p:blipFill>
        <p:spPr>
          <a:xfrm>
            <a:off x="7002585" y="1552482"/>
            <a:ext cx="4213935" cy="3160451"/>
          </a:xfrm>
          <a:prstGeom prst="rect">
            <a:avLst/>
          </a:prstGeom>
        </p:spPr>
      </p:pic>
    </p:spTree>
    <p:extLst>
      <p:ext uri="{BB962C8B-B14F-4D97-AF65-F5344CB8AC3E}">
        <p14:creationId xmlns:p14="http://schemas.microsoft.com/office/powerpoint/2010/main" val="3480811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F58A084-213C-4888-8283-81FACD76558E}"/>
              </a:ext>
            </a:extLst>
          </p:cNvPr>
          <p:cNvPicPr>
            <a:picLocks noChangeAspect="1"/>
          </p:cNvPicPr>
          <p:nvPr/>
        </p:nvPicPr>
        <p:blipFill>
          <a:blip r:embed="rId2"/>
          <a:stretch>
            <a:fillRect/>
          </a:stretch>
        </p:blipFill>
        <p:spPr>
          <a:xfrm>
            <a:off x="4540142" y="3762764"/>
            <a:ext cx="3409025" cy="2556769"/>
          </a:xfrm>
          <a:prstGeom prst="rect">
            <a:avLst/>
          </a:prstGeom>
        </p:spPr>
      </p:pic>
      <p:pic>
        <p:nvPicPr>
          <p:cNvPr id="6" name="Picture 5">
            <a:extLst>
              <a:ext uri="{FF2B5EF4-FFF2-40B4-BE49-F238E27FC236}">
                <a16:creationId xmlns:a16="http://schemas.microsoft.com/office/drawing/2014/main" id="{D0A300DA-7B44-4189-9EBB-AA8C00F416BE}"/>
              </a:ext>
            </a:extLst>
          </p:cNvPr>
          <p:cNvPicPr>
            <a:picLocks noChangeAspect="1"/>
          </p:cNvPicPr>
          <p:nvPr/>
        </p:nvPicPr>
        <p:blipFill>
          <a:blip r:embed="rId3"/>
          <a:stretch>
            <a:fillRect/>
          </a:stretch>
        </p:blipFill>
        <p:spPr>
          <a:xfrm>
            <a:off x="4124371" y="415885"/>
            <a:ext cx="4240567" cy="3180425"/>
          </a:xfrm>
          <a:prstGeom prst="rect">
            <a:avLst/>
          </a:prstGeom>
        </p:spPr>
      </p:pic>
      <p:pic>
        <p:nvPicPr>
          <p:cNvPr id="8" name="Picture 7">
            <a:extLst>
              <a:ext uri="{FF2B5EF4-FFF2-40B4-BE49-F238E27FC236}">
                <a16:creationId xmlns:a16="http://schemas.microsoft.com/office/drawing/2014/main" id="{B33BC229-7908-4E16-BA21-94DAD06B1053}"/>
              </a:ext>
            </a:extLst>
          </p:cNvPr>
          <p:cNvPicPr>
            <a:picLocks noChangeAspect="1"/>
          </p:cNvPicPr>
          <p:nvPr/>
        </p:nvPicPr>
        <p:blipFill>
          <a:blip r:embed="rId4"/>
          <a:stretch>
            <a:fillRect/>
          </a:stretch>
        </p:blipFill>
        <p:spPr>
          <a:xfrm>
            <a:off x="187263" y="415885"/>
            <a:ext cx="3735280" cy="5903648"/>
          </a:xfrm>
          <a:prstGeom prst="rect">
            <a:avLst/>
          </a:prstGeom>
        </p:spPr>
      </p:pic>
      <p:pic>
        <p:nvPicPr>
          <p:cNvPr id="10" name="Picture 9">
            <a:extLst>
              <a:ext uri="{FF2B5EF4-FFF2-40B4-BE49-F238E27FC236}">
                <a16:creationId xmlns:a16="http://schemas.microsoft.com/office/drawing/2014/main" id="{8F94D343-940B-4014-B6B8-1F411FDA7768}"/>
              </a:ext>
            </a:extLst>
          </p:cNvPr>
          <p:cNvPicPr>
            <a:picLocks noChangeAspect="1"/>
          </p:cNvPicPr>
          <p:nvPr/>
        </p:nvPicPr>
        <p:blipFill>
          <a:blip r:embed="rId5"/>
          <a:stretch>
            <a:fillRect/>
          </a:stretch>
        </p:blipFill>
        <p:spPr>
          <a:xfrm>
            <a:off x="8566766" y="415885"/>
            <a:ext cx="3369076" cy="4492101"/>
          </a:xfrm>
          <a:prstGeom prst="rect">
            <a:avLst/>
          </a:prstGeom>
        </p:spPr>
      </p:pic>
    </p:spTree>
    <p:extLst>
      <p:ext uri="{BB962C8B-B14F-4D97-AF65-F5344CB8AC3E}">
        <p14:creationId xmlns:p14="http://schemas.microsoft.com/office/powerpoint/2010/main" val="2984593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381AFA-2082-4C34-B301-2375CE40D577}"/>
              </a:ext>
            </a:extLst>
          </p:cNvPr>
          <p:cNvSpPr/>
          <p:nvPr/>
        </p:nvSpPr>
        <p:spPr>
          <a:xfrm>
            <a:off x="1557227" y="288735"/>
            <a:ext cx="3245953"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Conclusion:</a:t>
            </a:r>
          </a:p>
        </p:txBody>
      </p:sp>
      <p:sp>
        <p:nvSpPr>
          <p:cNvPr id="4" name="TextBox 3">
            <a:extLst>
              <a:ext uri="{FF2B5EF4-FFF2-40B4-BE49-F238E27FC236}">
                <a16:creationId xmlns:a16="http://schemas.microsoft.com/office/drawing/2014/main" id="{4BFEBB81-0FB1-412A-A06A-4BD786CFDDEF}"/>
              </a:ext>
            </a:extLst>
          </p:cNvPr>
          <p:cNvSpPr txBox="1"/>
          <p:nvPr/>
        </p:nvSpPr>
        <p:spPr>
          <a:xfrm>
            <a:off x="1457325" y="1397675"/>
            <a:ext cx="6096000" cy="2031325"/>
          </a:xfrm>
          <a:prstGeom prst="rect">
            <a:avLst/>
          </a:prstGeom>
          <a:noFill/>
        </p:spPr>
        <p:txBody>
          <a:bodyPr wrap="square">
            <a:spAutoFit/>
          </a:bodyPr>
          <a:lstStyle/>
          <a:p>
            <a:pPr marL="285750" indent="-285750">
              <a:buFont typeface="Wingdings" panose="05000000000000000000" pitchFamily="2" charset="2"/>
              <a:buChar char="Ø"/>
            </a:pPr>
            <a:r>
              <a:rPr lang="en-US" dirty="0"/>
              <a:t>Our prototype, "Beast cross" helps avert dangerous train accidents and helps save the lives of wild-animals, whose habitat is perforated by railway tracks. </a:t>
            </a:r>
          </a:p>
          <a:p>
            <a:pPr marL="285750" indent="-285750">
              <a:buFont typeface="Wingdings" panose="05000000000000000000" pitchFamily="2" charset="2"/>
              <a:buChar char="Ø"/>
            </a:pPr>
            <a:r>
              <a:rPr lang="en-US" dirty="0"/>
              <a:t>It alerts the driver of the train and immediately slows down and eventually stops the train, it is cost efficient compared to the existing solutions to curb this problem and also works pretty effectively. </a:t>
            </a:r>
            <a:endParaRPr lang="en-IN" dirty="0"/>
          </a:p>
        </p:txBody>
      </p:sp>
    </p:spTree>
    <p:extLst>
      <p:ext uri="{BB962C8B-B14F-4D97-AF65-F5344CB8AC3E}">
        <p14:creationId xmlns:p14="http://schemas.microsoft.com/office/powerpoint/2010/main" val="39276099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381AFA-2082-4C34-B301-2375CE40D577}"/>
              </a:ext>
            </a:extLst>
          </p:cNvPr>
          <p:cNvSpPr/>
          <p:nvPr/>
        </p:nvSpPr>
        <p:spPr>
          <a:xfrm>
            <a:off x="1582362" y="288735"/>
            <a:ext cx="3195683"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References:</a:t>
            </a:r>
          </a:p>
        </p:txBody>
      </p:sp>
      <p:sp>
        <p:nvSpPr>
          <p:cNvPr id="4" name="TextBox 3">
            <a:extLst>
              <a:ext uri="{FF2B5EF4-FFF2-40B4-BE49-F238E27FC236}">
                <a16:creationId xmlns:a16="http://schemas.microsoft.com/office/drawing/2014/main" id="{33D28456-C416-4996-8025-6B2F61A13F31}"/>
              </a:ext>
            </a:extLst>
          </p:cNvPr>
          <p:cNvSpPr txBox="1"/>
          <p:nvPr/>
        </p:nvSpPr>
        <p:spPr>
          <a:xfrm>
            <a:off x="190500" y="1702564"/>
            <a:ext cx="11372850" cy="3693319"/>
          </a:xfrm>
          <a:prstGeom prst="rect">
            <a:avLst/>
          </a:prstGeom>
          <a:noFill/>
        </p:spPr>
        <p:txBody>
          <a:bodyPr wrap="square">
            <a:spAutoFit/>
          </a:bodyPr>
          <a:lstStyle/>
          <a:p>
            <a:r>
              <a:rPr lang="en-US" dirty="0">
                <a:hlinkClick r:id="rId2"/>
              </a:rPr>
              <a:t>https://www.newindianexpress.com/cities/bhubaneswar/2021/jan/03/iit-profs-answer-tojumbodeaths-in-traincollision</a:t>
            </a:r>
            <a:endParaRPr lang="en-US" dirty="0"/>
          </a:p>
          <a:p>
            <a:endParaRPr lang="en-US" dirty="0"/>
          </a:p>
          <a:p>
            <a:r>
              <a:rPr lang="en-US" dirty="0">
                <a:hlinkClick r:id="rId3"/>
              </a:rPr>
              <a:t>https://www.electronicshub.org/raspberry-pi-servo-motor-interface-tutorial/</a:t>
            </a:r>
            <a:endParaRPr lang="en-US" dirty="0"/>
          </a:p>
          <a:p>
            <a:r>
              <a:rPr lang="en-US" dirty="0">
                <a:hlinkClick r:id="rId4"/>
              </a:rPr>
              <a:t>https://www.scoopwhoop.com/inothernews/elephants-killed-on-railway-tracks/</a:t>
            </a:r>
            <a:endParaRPr lang="en-US" dirty="0"/>
          </a:p>
          <a:p>
            <a:r>
              <a:rPr lang="en-US" dirty="0"/>
              <a:t> </a:t>
            </a:r>
            <a:r>
              <a:rPr lang="en-US" dirty="0">
                <a:hlinkClick r:id="rId5"/>
              </a:rPr>
              <a:t>https://www.researchgate.net/publication/319893322_Wildlife_Deterrent_Methods_for_RailwaysAn_Experimental_Study</a:t>
            </a:r>
            <a:endParaRPr lang="en-US" dirty="0"/>
          </a:p>
          <a:p>
            <a:r>
              <a:rPr lang="en-US" dirty="0"/>
              <a:t> </a:t>
            </a:r>
            <a:r>
              <a:rPr lang="en-US" dirty="0">
                <a:hlinkClick r:id="rId6"/>
              </a:rPr>
              <a:t>https://www.researchgate.net/publication/286712967_Wildlife_conservation_and_rail_track_monitoring_using_wireless_sensor_networks</a:t>
            </a:r>
            <a:endParaRPr lang="en-US" dirty="0"/>
          </a:p>
          <a:p>
            <a:endParaRPr lang="en-US" dirty="0"/>
          </a:p>
          <a:p>
            <a:endParaRPr lang="en-IN" dirty="0"/>
          </a:p>
        </p:txBody>
      </p:sp>
    </p:spTree>
    <p:extLst>
      <p:ext uri="{BB962C8B-B14F-4D97-AF65-F5344CB8AC3E}">
        <p14:creationId xmlns:p14="http://schemas.microsoft.com/office/powerpoint/2010/main" val="2015600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14C03C5-ADDC-41CB-B4EB-47452F285360}"/>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Blur radius="2"/>
                    </a14:imgEffect>
                  </a14:imgLayer>
                </a14:imgProps>
              </a:ext>
              <a:ext uri="{28A0092B-C50C-407E-A947-70E740481C1C}">
                <a14:useLocalDpi xmlns:a14="http://schemas.microsoft.com/office/drawing/2010/main" val="0"/>
              </a:ext>
            </a:extLst>
          </a:blip>
          <a:srcRect b="10638"/>
          <a:stretch/>
        </p:blipFill>
        <p:spPr>
          <a:xfrm>
            <a:off x="5867847" y="828059"/>
            <a:ext cx="6165568" cy="3879459"/>
          </a:xfrm>
          <a:prstGeom prst="rect">
            <a:avLst/>
          </a:prstGeom>
          <a:effectLst>
            <a:softEdge rad="1270000"/>
          </a:effectLst>
        </p:spPr>
      </p:pic>
      <p:sp>
        <p:nvSpPr>
          <p:cNvPr id="5" name="Rectangle 4">
            <a:extLst>
              <a:ext uri="{FF2B5EF4-FFF2-40B4-BE49-F238E27FC236}">
                <a16:creationId xmlns:a16="http://schemas.microsoft.com/office/drawing/2014/main" id="{E84FEE45-107B-485C-8D83-B69DE395C318}"/>
              </a:ext>
            </a:extLst>
          </p:cNvPr>
          <p:cNvSpPr/>
          <p:nvPr/>
        </p:nvSpPr>
        <p:spPr>
          <a:xfrm>
            <a:off x="582212" y="351119"/>
            <a:ext cx="2706703" cy="830997"/>
          </a:xfrm>
          <a:prstGeom prst="rect">
            <a:avLst/>
          </a:prstGeom>
          <a:noFill/>
        </p:spPr>
        <p:txBody>
          <a:bodyPr wrap="non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Abstract:</a:t>
            </a:r>
          </a:p>
        </p:txBody>
      </p:sp>
      <p:sp>
        <p:nvSpPr>
          <p:cNvPr id="7" name="TextBox 6">
            <a:extLst>
              <a:ext uri="{FF2B5EF4-FFF2-40B4-BE49-F238E27FC236}">
                <a16:creationId xmlns:a16="http://schemas.microsoft.com/office/drawing/2014/main" id="{A3E414AF-F290-423B-A4BC-3C36E44EDB15}"/>
              </a:ext>
            </a:extLst>
          </p:cNvPr>
          <p:cNvSpPr txBox="1"/>
          <p:nvPr/>
        </p:nvSpPr>
        <p:spPr>
          <a:xfrm>
            <a:off x="452671" y="1536174"/>
            <a:ext cx="8914410" cy="3785652"/>
          </a:xfrm>
          <a:prstGeom prst="rect">
            <a:avLst/>
          </a:prstGeom>
          <a:noFill/>
        </p:spPr>
        <p:txBody>
          <a:bodyPr wrap="square">
            <a:spAutoFit/>
          </a:bodyPr>
          <a:lstStyle/>
          <a:p>
            <a:pPr marL="285750" indent="-285750">
              <a:buFont typeface="Wingdings" panose="05000000000000000000" pitchFamily="2" charset="2"/>
              <a:buChar char="Ø"/>
            </a:pPr>
            <a:r>
              <a:rPr lang="en-IN" sz="2000" dirty="0"/>
              <a:t>Railway is one of the most convenient modes of passenger transport. Animals on train tracks are dangerous for both animals and the train as well. </a:t>
            </a:r>
          </a:p>
          <a:p>
            <a:pPr marL="285750" indent="-285750">
              <a:buFont typeface="Wingdings" panose="05000000000000000000" pitchFamily="2" charset="2"/>
              <a:buChar char="Ø"/>
            </a:pPr>
            <a:r>
              <a:rPr lang="en-IN" sz="2000" dirty="0"/>
              <a:t>We propose a method for reducing wildlife losses on railways by alerting the train driver to slow down or stop the train, particularly in areas of high strike risk. </a:t>
            </a:r>
          </a:p>
          <a:p>
            <a:pPr marL="285750" indent="-285750">
              <a:buFont typeface="Wingdings" panose="05000000000000000000" pitchFamily="2" charset="2"/>
              <a:buChar char="Ø"/>
            </a:pPr>
            <a:r>
              <a:rPr lang="en-IN" sz="2000" dirty="0"/>
              <a:t>We use Raspberry pi which plays vital role to coordinate the devices used in the system. The python script defines two regions in the image captured by the camera, an "inside“ region(between tracks) and an "outside" region(safe region where the animals remain unharmed).If the animals are detected for at-least 10 consecutive frames, then a text message is sent.</a:t>
            </a:r>
          </a:p>
        </p:txBody>
      </p:sp>
    </p:spTree>
    <p:extLst>
      <p:ext uri="{BB962C8B-B14F-4D97-AF65-F5344CB8AC3E}">
        <p14:creationId xmlns:p14="http://schemas.microsoft.com/office/powerpoint/2010/main" val="1474024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109AEB-ED03-4D3E-8BC5-951F2CE9FEDD}"/>
              </a:ext>
            </a:extLst>
          </p:cNvPr>
          <p:cNvSpPr/>
          <p:nvPr/>
        </p:nvSpPr>
        <p:spPr>
          <a:xfrm>
            <a:off x="600696" y="428190"/>
            <a:ext cx="3810787" cy="830997"/>
          </a:xfrm>
          <a:prstGeom prst="rect">
            <a:avLst/>
          </a:prstGeom>
          <a:noFill/>
        </p:spPr>
        <p:txBody>
          <a:bodyPr wrap="non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Introduction:</a:t>
            </a:r>
          </a:p>
        </p:txBody>
      </p:sp>
      <p:pic>
        <p:nvPicPr>
          <p:cNvPr id="4" name="Picture 3">
            <a:extLst>
              <a:ext uri="{FF2B5EF4-FFF2-40B4-BE49-F238E27FC236}">
                <a16:creationId xmlns:a16="http://schemas.microsoft.com/office/drawing/2014/main" id="{756D40EF-FB01-4829-A54A-FAC6A2D37B48}"/>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Lst>
          </a:blip>
          <a:stretch>
            <a:fillRect/>
          </a:stretch>
        </p:blipFill>
        <p:spPr>
          <a:xfrm>
            <a:off x="4943476" y="2160383"/>
            <a:ext cx="7162800" cy="4721974"/>
          </a:xfrm>
          <a:prstGeom prst="rect">
            <a:avLst/>
          </a:prstGeom>
          <a:effectLst>
            <a:softEdge rad="482600"/>
          </a:effectLst>
        </p:spPr>
      </p:pic>
      <p:sp>
        <p:nvSpPr>
          <p:cNvPr id="6" name="TextBox 5">
            <a:extLst>
              <a:ext uri="{FF2B5EF4-FFF2-40B4-BE49-F238E27FC236}">
                <a16:creationId xmlns:a16="http://schemas.microsoft.com/office/drawing/2014/main" id="{7277D25D-DC53-4A1C-9E24-57698C6EE1C0}"/>
              </a:ext>
            </a:extLst>
          </p:cNvPr>
          <p:cNvSpPr txBox="1"/>
          <p:nvPr/>
        </p:nvSpPr>
        <p:spPr>
          <a:xfrm>
            <a:off x="510806" y="1526087"/>
            <a:ext cx="9179049" cy="4370427"/>
          </a:xfrm>
          <a:prstGeom prst="rect">
            <a:avLst/>
          </a:prstGeom>
          <a:noFill/>
        </p:spPr>
        <p:txBody>
          <a:bodyPr wrap="square">
            <a:spAutoFit/>
          </a:bodyPr>
          <a:lstStyle/>
          <a:p>
            <a:pPr marL="285750" indent="-285750">
              <a:buFont typeface="Wingdings" panose="05000000000000000000" pitchFamily="2" charset="2"/>
              <a:buChar char="Ø"/>
            </a:pPr>
            <a:r>
              <a:rPr lang="en-IN" sz="2000" dirty="0"/>
              <a:t>Railway is one of the most convenient modes of passenger transport. Animals on train tracks are dangerous for both animals and the train as well.</a:t>
            </a:r>
          </a:p>
          <a:p>
            <a:pPr marL="285750" indent="-285750">
              <a:buFont typeface="Wingdings" panose="05000000000000000000" pitchFamily="2" charset="2"/>
              <a:buChar char="Ø"/>
            </a:pPr>
            <a:r>
              <a:rPr lang="en-IN" sz="2000" dirty="0"/>
              <a:t>It is known that due to advancement in technology, many tracks were converted from narrow gauge(from 1 ft 115⁄8 in to 3 ft 6 in) to standard gauge(4 ft 81⁄2 in), allowing high speed trains to run. The steep embankments alongside these tracks make it even more difficult for the bulky and slow-moving animals to escape when a train approaches and hence accidents occur.</a:t>
            </a:r>
          </a:p>
          <a:p>
            <a:pPr marL="285750" indent="-285750">
              <a:buFont typeface="Wingdings" panose="05000000000000000000" pitchFamily="2" charset="2"/>
              <a:buChar char="Ø"/>
            </a:pPr>
            <a:r>
              <a:rPr lang="en-IN" sz="2000" dirty="0"/>
              <a:t>We propose a method for reducing wildlife losses on railways by alerting the train driver with an alert message, relayed in the form of audio and also automatically slow down or stop the train, particularly in areas of high strike risk.  </a:t>
            </a:r>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5578146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2836856-76E2-4E35-A201-156CC4D38542}"/>
              </a:ext>
            </a:extLst>
          </p:cNvPr>
          <p:cNvSpPr/>
          <p:nvPr/>
        </p:nvSpPr>
        <p:spPr>
          <a:xfrm>
            <a:off x="407484" y="324148"/>
            <a:ext cx="5212260"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Problem statement:</a:t>
            </a:r>
          </a:p>
        </p:txBody>
      </p:sp>
      <p:sp>
        <p:nvSpPr>
          <p:cNvPr id="4" name="TextBox 3">
            <a:extLst>
              <a:ext uri="{FF2B5EF4-FFF2-40B4-BE49-F238E27FC236}">
                <a16:creationId xmlns:a16="http://schemas.microsoft.com/office/drawing/2014/main" id="{872FDAEF-1D4E-454C-85C6-4C90BB96CDC6}"/>
              </a:ext>
            </a:extLst>
          </p:cNvPr>
          <p:cNvSpPr txBox="1"/>
          <p:nvPr/>
        </p:nvSpPr>
        <p:spPr>
          <a:xfrm>
            <a:off x="407484" y="1369100"/>
            <a:ext cx="10125075" cy="4093428"/>
          </a:xfrm>
          <a:prstGeom prst="rect">
            <a:avLst/>
          </a:prstGeom>
          <a:noFill/>
        </p:spPr>
        <p:txBody>
          <a:bodyPr wrap="square">
            <a:spAutoFit/>
          </a:bodyPr>
          <a:lstStyle/>
          <a:p>
            <a:pPr marL="285750" indent="-285750">
              <a:buFont typeface="Wingdings" panose="05000000000000000000" pitchFamily="2" charset="2"/>
              <a:buChar char="Ø"/>
            </a:pPr>
            <a:r>
              <a:rPr lang="en-US" sz="2000" dirty="0"/>
              <a:t>Railway lines and other linear infrastructure projects which run through the forests for thousands of kilometers affect wildlife corridors. This causes the fragmentation of their habitat. </a:t>
            </a:r>
          </a:p>
          <a:p>
            <a:pPr marL="285750" indent="-285750">
              <a:buFont typeface="Wingdings" panose="05000000000000000000" pitchFamily="2" charset="2"/>
              <a:buChar char="Ø"/>
            </a:pPr>
            <a:r>
              <a:rPr lang="en-US" sz="2000" dirty="0"/>
              <a:t>Animals have a natural tendency to cross the tracks to reach nearby water bodies, or in search of food, and sometimes end up getting trapped.</a:t>
            </a:r>
          </a:p>
          <a:p>
            <a:pPr marL="285750" indent="-285750">
              <a:buFont typeface="Wingdings" panose="05000000000000000000" pitchFamily="2" charset="2"/>
              <a:buChar char="Ø"/>
            </a:pPr>
            <a:r>
              <a:rPr lang="en-US" sz="2000" dirty="0"/>
              <a:t>We propose a method for reducing wildlife losses on railways. We use Raspberry pi 4, which plays a vital role to coordinate the devices used in the system. The Computer Vision defines a raw overlay of a frame that tells what kind of object is detected, any kind of moving object is clearly identified and recognized. If the animals are detected for at-least 10 consecutive frames, then the alert message is announced.</a:t>
            </a:r>
          </a:p>
          <a:p>
            <a:pPr marL="285750" indent="-285750">
              <a:buFont typeface="Wingdings" panose="05000000000000000000" pitchFamily="2" charset="2"/>
              <a:buChar char="Ø"/>
            </a:pPr>
            <a:r>
              <a:rPr lang="en-US" sz="2000" dirty="0"/>
              <a:t>The alert message is announced via speakers, automatically lowering the tarin lever and slows down the train.</a:t>
            </a:r>
            <a:endParaRPr lang="en-IN" sz="2000" dirty="0"/>
          </a:p>
        </p:txBody>
      </p:sp>
    </p:spTree>
    <p:extLst>
      <p:ext uri="{BB962C8B-B14F-4D97-AF65-F5344CB8AC3E}">
        <p14:creationId xmlns:p14="http://schemas.microsoft.com/office/powerpoint/2010/main" val="36867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00C1E64-8B77-4C3C-8738-D056622A76F6}"/>
              </a:ext>
            </a:extLst>
          </p:cNvPr>
          <p:cNvSpPr/>
          <p:nvPr/>
        </p:nvSpPr>
        <p:spPr>
          <a:xfrm>
            <a:off x="398925" y="410118"/>
            <a:ext cx="4929940"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Aim of the Project:</a:t>
            </a:r>
          </a:p>
        </p:txBody>
      </p:sp>
      <p:sp>
        <p:nvSpPr>
          <p:cNvPr id="3" name="TextBox 2">
            <a:extLst>
              <a:ext uri="{FF2B5EF4-FFF2-40B4-BE49-F238E27FC236}">
                <a16:creationId xmlns:a16="http://schemas.microsoft.com/office/drawing/2014/main" id="{7B5E66A6-483E-40ED-9C8C-325D91BC2430}"/>
              </a:ext>
            </a:extLst>
          </p:cNvPr>
          <p:cNvSpPr txBox="1"/>
          <p:nvPr/>
        </p:nvSpPr>
        <p:spPr>
          <a:xfrm>
            <a:off x="398925" y="1439438"/>
            <a:ext cx="10125075" cy="3785652"/>
          </a:xfrm>
          <a:prstGeom prst="rect">
            <a:avLst/>
          </a:prstGeom>
          <a:noFill/>
        </p:spPr>
        <p:txBody>
          <a:bodyPr wrap="square">
            <a:spAutoFit/>
          </a:bodyPr>
          <a:lstStyle/>
          <a:p>
            <a:pPr marL="285750" indent="-285750">
              <a:buFont typeface="Wingdings" panose="05000000000000000000" pitchFamily="2" charset="2"/>
              <a:buChar char="Ø"/>
            </a:pPr>
            <a:r>
              <a:rPr lang="en-US" sz="2000" dirty="0"/>
              <a:t>Our project mainly focusses on wildlife conservation , the project methodology favors the fact that wildlife losses on the train tracks are due to the negligence of the need to maintain a proper system. </a:t>
            </a:r>
          </a:p>
          <a:p>
            <a:pPr marL="285750" indent="-285750">
              <a:buFont typeface="Wingdings" panose="05000000000000000000" pitchFamily="2" charset="2"/>
              <a:buChar char="Ø"/>
            </a:pPr>
            <a:endParaRPr lang="en-US" sz="2000" dirty="0"/>
          </a:p>
          <a:p>
            <a:pPr marL="285750" indent="-285750">
              <a:buFont typeface="Wingdings" panose="05000000000000000000" pitchFamily="2" charset="2"/>
              <a:buChar char="Ø"/>
            </a:pPr>
            <a:r>
              <a:rPr lang="en-US" sz="2000" dirty="0"/>
              <a:t>Animals on the track can be dangerous to both, the train  and the animals too, since the trains on the tracks move at a high speed, applying a sudden break would cause an excessive opposite force that may lead to disturbance in the bogies behind, and in worst case, the train to get off-track too.</a:t>
            </a:r>
          </a:p>
          <a:p>
            <a:pPr marL="285750" indent="-285750">
              <a:buFont typeface="Wingdings" panose="05000000000000000000" pitchFamily="2" charset="2"/>
              <a:buChar char="Ø"/>
            </a:pPr>
            <a:endParaRPr lang="en-US" sz="2000" dirty="0"/>
          </a:p>
          <a:p>
            <a:pPr marL="285750" indent="-285750">
              <a:buFont typeface="Wingdings" panose="05000000000000000000" pitchFamily="2" charset="2"/>
              <a:buChar char="Ø"/>
            </a:pPr>
            <a:r>
              <a:rPr lang="en-US" sz="2000" dirty="0"/>
              <a:t>Henceforth we have put forward this idea of wildlife conservation to reduce animal deaths while crossing the tracks and hereby reducing damage to both train and the animal on the track.</a:t>
            </a:r>
            <a:endParaRPr lang="en-IN" sz="2000" dirty="0"/>
          </a:p>
        </p:txBody>
      </p:sp>
    </p:spTree>
    <p:extLst>
      <p:ext uri="{BB962C8B-B14F-4D97-AF65-F5344CB8AC3E}">
        <p14:creationId xmlns:p14="http://schemas.microsoft.com/office/powerpoint/2010/main" val="278120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2E7654-99FE-4214-8BDC-2495DFDFE678}"/>
              </a:ext>
            </a:extLst>
          </p:cNvPr>
          <p:cNvSpPr/>
          <p:nvPr/>
        </p:nvSpPr>
        <p:spPr>
          <a:xfrm>
            <a:off x="554964" y="193763"/>
            <a:ext cx="4617867"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Literature review:</a:t>
            </a:r>
          </a:p>
        </p:txBody>
      </p:sp>
      <p:sp>
        <p:nvSpPr>
          <p:cNvPr id="4" name="TextBox 3">
            <a:extLst>
              <a:ext uri="{FF2B5EF4-FFF2-40B4-BE49-F238E27FC236}">
                <a16:creationId xmlns:a16="http://schemas.microsoft.com/office/drawing/2014/main" id="{744BE081-7B3E-4324-9F78-F8C98BD5B6B0}"/>
              </a:ext>
            </a:extLst>
          </p:cNvPr>
          <p:cNvSpPr txBox="1"/>
          <p:nvPr/>
        </p:nvSpPr>
        <p:spPr>
          <a:xfrm>
            <a:off x="407484" y="1138107"/>
            <a:ext cx="10125075" cy="646331"/>
          </a:xfrm>
          <a:prstGeom prst="rect">
            <a:avLst/>
          </a:prstGeom>
          <a:noFill/>
        </p:spPr>
        <p:txBody>
          <a:bodyPr wrap="square">
            <a:spAutoFit/>
          </a:bodyPr>
          <a:lstStyle/>
          <a:p>
            <a:pPr marL="285750" indent="-285750">
              <a:buFont typeface="Wingdings" panose="05000000000000000000" pitchFamily="2" charset="2"/>
              <a:buChar char="Ø"/>
            </a:pPr>
            <a:r>
              <a:rPr lang="en-US" dirty="0"/>
              <a:t>Many people came up with different ideas for this cause. The following is a brief list of the existing ideas:</a:t>
            </a:r>
            <a:endParaRPr lang="en-IN" dirty="0"/>
          </a:p>
        </p:txBody>
      </p:sp>
      <p:sp>
        <p:nvSpPr>
          <p:cNvPr id="5" name="TextBox 4">
            <a:extLst>
              <a:ext uri="{FF2B5EF4-FFF2-40B4-BE49-F238E27FC236}">
                <a16:creationId xmlns:a16="http://schemas.microsoft.com/office/drawing/2014/main" id="{5AE00C8B-450E-45BB-AE6D-8C608C7257A5}"/>
              </a:ext>
            </a:extLst>
          </p:cNvPr>
          <p:cNvSpPr txBox="1"/>
          <p:nvPr/>
        </p:nvSpPr>
        <p:spPr>
          <a:xfrm>
            <a:off x="407484" y="1863894"/>
            <a:ext cx="8079291" cy="2062103"/>
          </a:xfrm>
          <a:prstGeom prst="rect">
            <a:avLst/>
          </a:prstGeom>
          <a:noFill/>
        </p:spPr>
        <p:txBody>
          <a:bodyPr wrap="square">
            <a:spAutoFit/>
          </a:bodyPr>
          <a:lstStyle/>
          <a:p>
            <a:pPr marL="342900" indent="-342900">
              <a:buFont typeface="Arial" panose="020B0604020202020204" pitchFamily="34" charset="0"/>
              <a:buChar char="•"/>
            </a:pPr>
            <a:r>
              <a:rPr lang="en-IN" sz="2000" b="1" dirty="0"/>
              <a:t>Wildlife exclusion fencing:</a:t>
            </a:r>
          </a:p>
          <a:p>
            <a:pPr marL="800100" lvl="1" indent="-342900">
              <a:buFont typeface="Arial" panose="020B0604020202020204" pitchFamily="34" charset="0"/>
              <a:buChar char="•"/>
            </a:pPr>
            <a:r>
              <a:rPr lang="en-US" dirty="0"/>
              <a:t>The Swedish Railways have employed a system of including wildlife exclusion fencing alongside the railway track to avoid wildlife-train collisions</a:t>
            </a:r>
          </a:p>
          <a:p>
            <a:pPr marL="800100" lvl="1" indent="-342900">
              <a:buFont typeface="Arial" panose="020B0604020202020204" pitchFamily="34" charset="0"/>
              <a:buChar char="•"/>
            </a:pPr>
            <a:r>
              <a:rPr lang="en-US" dirty="0"/>
              <a:t>However, this project is not possible in </a:t>
            </a:r>
            <a:r>
              <a:rPr lang="en-IN" dirty="0"/>
              <a:t>India, </a:t>
            </a:r>
            <a:r>
              <a:rPr lang="en-US" dirty="0"/>
              <a:t>as the wild life in our country is more diverse and the weather conditions tend to wear down the fencing.</a:t>
            </a:r>
          </a:p>
        </p:txBody>
      </p:sp>
      <p:sp>
        <p:nvSpPr>
          <p:cNvPr id="6" name="TextBox 5">
            <a:extLst>
              <a:ext uri="{FF2B5EF4-FFF2-40B4-BE49-F238E27FC236}">
                <a16:creationId xmlns:a16="http://schemas.microsoft.com/office/drawing/2014/main" id="{D7EC729A-2FD2-4F17-BE1B-48344C3F7400}"/>
              </a:ext>
            </a:extLst>
          </p:cNvPr>
          <p:cNvSpPr txBox="1"/>
          <p:nvPr/>
        </p:nvSpPr>
        <p:spPr>
          <a:xfrm>
            <a:off x="413110" y="4005453"/>
            <a:ext cx="7122186" cy="2616101"/>
          </a:xfrm>
          <a:prstGeom prst="rect">
            <a:avLst/>
          </a:prstGeom>
          <a:noFill/>
        </p:spPr>
        <p:txBody>
          <a:bodyPr wrap="square">
            <a:spAutoFit/>
          </a:bodyPr>
          <a:lstStyle/>
          <a:p>
            <a:pPr marL="342900" indent="-342900">
              <a:buFont typeface="Arial" panose="020B0604020202020204" pitchFamily="34" charset="0"/>
              <a:buChar char="•"/>
            </a:pPr>
            <a:r>
              <a:rPr lang="en-IN" sz="2000" b="1" dirty="0"/>
              <a:t>The warning system:</a:t>
            </a:r>
          </a:p>
          <a:p>
            <a:pPr marL="800100" lvl="1" indent="-342900">
              <a:buFont typeface="Arial" panose="020B0604020202020204" pitchFamily="34" charset="0"/>
              <a:buChar char="•"/>
            </a:pPr>
            <a:r>
              <a:rPr lang="en-US" dirty="0"/>
              <a:t>The main focus of this project is to reduce elephant deaths on the tracks.</a:t>
            </a:r>
          </a:p>
          <a:p>
            <a:pPr marL="800100" lvl="1" indent="-342900">
              <a:buFont typeface="Arial" panose="020B0604020202020204" pitchFamily="34" charset="0"/>
              <a:buChar char="•"/>
            </a:pPr>
            <a:r>
              <a:rPr lang="en-US" dirty="0"/>
              <a:t>The warning system comprises four sensors that detect feet vibration, infrared rays coming from the approaching animals, a laser detector and a camera to recognize the elephants.</a:t>
            </a:r>
          </a:p>
          <a:p>
            <a:pPr marL="800100" lvl="1" indent="-342900">
              <a:buFont typeface="Arial" panose="020B0604020202020204" pitchFamily="34" charset="0"/>
              <a:buChar char="•"/>
            </a:pPr>
            <a:r>
              <a:rPr lang="en-US" dirty="0"/>
              <a:t>However, Multiple layers of sensors need to placed as a network to ensure the accurate location of animals.</a:t>
            </a:r>
          </a:p>
        </p:txBody>
      </p:sp>
      <p:pic>
        <p:nvPicPr>
          <p:cNvPr id="8" name="Picture 7">
            <a:extLst>
              <a:ext uri="{FF2B5EF4-FFF2-40B4-BE49-F238E27FC236}">
                <a16:creationId xmlns:a16="http://schemas.microsoft.com/office/drawing/2014/main" id="{3EDA01D3-88A9-4013-9687-0CC3749B6B0B}"/>
              </a:ext>
            </a:extLst>
          </p:cNvPr>
          <p:cNvPicPr>
            <a:picLocks noChangeAspect="1"/>
          </p:cNvPicPr>
          <p:nvPr/>
        </p:nvPicPr>
        <p:blipFill>
          <a:blip r:embed="rId2"/>
          <a:stretch>
            <a:fillRect/>
          </a:stretch>
        </p:blipFill>
        <p:spPr>
          <a:xfrm>
            <a:off x="7429500" y="2015429"/>
            <a:ext cx="4086225" cy="2425037"/>
          </a:xfrm>
          <a:prstGeom prst="rect">
            <a:avLst/>
          </a:prstGeom>
          <a:effectLst>
            <a:softEdge rad="635000"/>
          </a:effectLst>
        </p:spPr>
      </p:pic>
      <p:pic>
        <p:nvPicPr>
          <p:cNvPr id="10" name="Picture 9">
            <a:extLst>
              <a:ext uri="{FF2B5EF4-FFF2-40B4-BE49-F238E27FC236}">
                <a16:creationId xmlns:a16="http://schemas.microsoft.com/office/drawing/2014/main" id="{E3B77DCB-C50A-4FE4-88E1-6E4BD02B34FA}"/>
              </a:ext>
            </a:extLst>
          </p:cNvPr>
          <p:cNvPicPr>
            <a:picLocks noChangeAspect="1"/>
          </p:cNvPicPr>
          <p:nvPr/>
        </p:nvPicPr>
        <p:blipFill>
          <a:blip r:embed="rId3"/>
          <a:stretch>
            <a:fillRect/>
          </a:stretch>
        </p:blipFill>
        <p:spPr>
          <a:xfrm>
            <a:off x="6989405" y="4592001"/>
            <a:ext cx="4526320" cy="1937955"/>
          </a:xfrm>
          <a:prstGeom prst="rect">
            <a:avLst/>
          </a:prstGeom>
          <a:effectLst>
            <a:softEdge rad="635000"/>
          </a:effectLst>
        </p:spPr>
      </p:pic>
    </p:spTree>
    <p:extLst>
      <p:ext uri="{BB962C8B-B14F-4D97-AF65-F5344CB8AC3E}">
        <p14:creationId xmlns:p14="http://schemas.microsoft.com/office/powerpoint/2010/main" val="2504457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352E5B3-869F-495A-A8C1-BE335D51246B}"/>
              </a:ext>
            </a:extLst>
          </p:cNvPr>
          <p:cNvSpPr txBox="1"/>
          <p:nvPr/>
        </p:nvSpPr>
        <p:spPr>
          <a:xfrm>
            <a:off x="263563" y="3328573"/>
            <a:ext cx="8079291" cy="2893100"/>
          </a:xfrm>
          <a:prstGeom prst="rect">
            <a:avLst/>
          </a:prstGeom>
          <a:noFill/>
        </p:spPr>
        <p:txBody>
          <a:bodyPr wrap="square">
            <a:spAutoFit/>
          </a:bodyPr>
          <a:lstStyle/>
          <a:p>
            <a:pPr marL="342900" indent="-342900">
              <a:buFont typeface="Arial" panose="020B0604020202020204" pitchFamily="34" charset="0"/>
              <a:buChar char="•"/>
            </a:pPr>
            <a:r>
              <a:rPr lang="en-US" sz="2000" b="1" dirty="0"/>
              <a:t>Warning signals triggered by trains:</a:t>
            </a:r>
          </a:p>
          <a:p>
            <a:pPr marL="800100" lvl="1" indent="-342900">
              <a:buFont typeface="Arial" panose="020B0604020202020204" pitchFamily="34" charset="0"/>
              <a:buChar char="•"/>
            </a:pPr>
            <a:r>
              <a:rPr lang="en-US" dirty="0"/>
              <a:t>This method reduces losses of wildlife on railways by providing animals with warning signals that are triggered by approaching trains, particularly in areas of high strike risk.</a:t>
            </a:r>
          </a:p>
          <a:p>
            <a:pPr marL="800100" lvl="1" indent="-342900">
              <a:buFont typeface="Arial" panose="020B0604020202020204" pitchFamily="34" charset="0"/>
              <a:buChar char="•"/>
            </a:pPr>
            <a:r>
              <a:rPr lang="en-US" dirty="0"/>
              <a:t>The designed model detected passing trains with vibration and magnetic sensors and relayed the signals to warning devices.</a:t>
            </a:r>
          </a:p>
          <a:p>
            <a:pPr marL="800100" lvl="1" indent="-342900">
              <a:buFont typeface="Arial" panose="020B0604020202020204" pitchFamily="34" charset="0"/>
              <a:buChar char="•"/>
            </a:pPr>
            <a:r>
              <a:rPr lang="en-US" dirty="0"/>
              <a:t>However, this model works on batteries, which need to be replaced frequently. </a:t>
            </a:r>
          </a:p>
          <a:p>
            <a:pPr marL="800100" lvl="1" indent="-342900">
              <a:buFont typeface="Arial" panose="020B0604020202020204" pitchFamily="34" charset="0"/>
              <a:buChar char="•"/>
            </a:pPr>
            <a:r>
              <a:rPr lang="en-US" dirty="0"/>
              <a:t> If there is a false alarm, animals get used to it, thereby making it ineffective.</a:t>
            </a:r>
          </a:p>
        </p:txBody>
      </p:sp>
      <p:pic>
        <p:nvPicPr>
          <p:cNvPr id="7" name="Picture 6">
            <a:extLst>
              <a:ext uri="{FF2B5EF4-FFF2-40B4-BE49-F238E27FC236}">
                <a16:creationId xmlns:a16="http://schemas.microsoft.com/office/drawing/2014/main" id="{FA2A9179-7042-4EC2-9872-51C68EFB71EC}"/>
              </a:ext>
            </a:extLst>
          </p:cNvPr>
          <p:cNvPicPr>
            <a:picLocks noChangeAspect="1"/>
          </p:cNvPicPr>
          <p:nvPr/>
        </p:nvPicPr>
        <p:blipFill>
          <a:blip r:embed="rId2"/>
          <a:stretch>
            <a:fillRect/>
          </a:stretch>
        </p:blipFill>
        <p:spPr>
          <a:xfrm>
            <a:off x="7888792" y="961131"/>
            <a:ext cx="3408514" cy="2400658"/>
          </a:xfrm>
          <a:prstGeom prst="rect">
            <a:avLst/>
          </a:prstGeom>
          <a:effectLst>
            <a:softEdge rad="635000"/>
          </a:effectLst>
        </p:spPr>
      </p:pic>
      <p:sp>
        <p:nvSpPr>
          <p:cNvPr id="8" name="TextBox 7">
            <a:extLst>
              <a:ext uri="{FF2B5EF4-FFF2-40B4-BE49-F238E27FC236}">
                <a16:creationId xmlns:a16="http://schemas.microsoft.com/office/drawing/2014/main" id="{FEDD9899-79C6-474A-94D5-78ABAA39362E}"/>
              </a:ext>
            </a:extLst>
          </p:cNvPr>
          <p:cNvSpPr txBox="1"/>
          <p:nvPr/>
        </p:nvSpPr>
        <p:spPr>
          <a:xfrm>
            <a:off x="263563" y="388977"/>
            <a:ext cx="8079291" cy="2400657"/>
          </a:xfrm>
          <a:prstGeom prst="rect">
            <a:avLst/>
          </a:prstGeom>
          <a:noFill/>
        </p:spPr>
        <p:txBody>
          <a:bodyPr wrap="square">
            <a:spAutoFit/>
          </a:bodyPr>
          <a:lstStyle/>
          <a:p>
            <a:pPr marL="342900" indent="-342900">
              <a:buFont typeface="Arial" panose="020B0604020202020204" pitchFamily="34" charset="0"/>
              <a:buChar char="•"/>
            </a:pPr>
            <a:r>
              <a:rPr lang="en-IN" sz="2400" b="1" dirty="0"/>
              <a:t>Plan Bee:</a:t>
            </a:r>
          </a:p>
          <a:p>
            <a:pPr marL="800100" lvl="1" indent="-342900">
              <a:buFont typeface="Arial" panose="020B0604020202020204" pitchFamily="34" charset="0"/>
              <a:buChar char="•"/>
            </a:pPr>
            <a:r>
              <a:rPr lang="en-US" dirty="0"/>
              <a:t>The Northeast Frontier Railway (NFR) came with an innovative ‘ plan bee’ to prevent elephant deaths on the tracks. And the initiative involves keeping them away from the tracks by scaring them.</a:t>
            </a:r>
          </a:p>
          <a:p>
            <a:pPr marL="800100" lvl="1" indent="-342900">
              <a:buFont typeface="Arial" panose="020B0604020202020204" pitchFamily="34" charset="0"/>
              <a:buChar char="•"/>
            </a:pPr>
            <a:r>
              <a:rPr lang="en-US" dirty="0"/>
              <a:t>The underlying problem is that when the warning sound is not followed by a real threat and is merely a bluff without consequence, animals will soon habituate and learn to ignore the signal.</a:t>
            </a:r>
          </a:p>
          <a:p>
            <a:pPr marL="800100" lvl="1" indent="-342900">
              <a:buFont typeface="Arial" panose="020B0604020202020204" pitchFamily="34" charset="0"/>
              <a:buChar char="•"/>
            </a:pPr>
            <a:r>
              <a:rPr lang="en-US" dirty="0"/>
              <a:t>This system works only for elephants.</a:t>
            </a:r>
          </a:p>
        </p:txBody>
      </p:sp>
      <p:pic>
        <p:nvPicPr>
          <p:cNvPr id="10" name="Picture 9">
            <a:extLst>
              <a:ext uri="{FF2B5EF4-FFF2-40B4-BE49-F238E27FC236}">
                <a16:creationId xmlns:a16="http://schemas.microsoft.com/office/drawing/2014/main" id="{EBFB6010-BCFE-48F7-ABB2-4FA36A9CAE5E}"/>
              </a:ext>
            </a:extLst>
          </p:cNvPr>
          <p:cNvPicPr>
            <a:picLocks noChangeAspect="1"/>
          </p:cNvPicPr>
          <p:nvPr/>
        </p:nvPicPr>
        <p:blipFill>
          <a:blip r:embed="rId3"/>
          <a:stretch>
            <a:fillRect/>
          </a:stretch>
        </p:blipFill>
        <p:spPr>
          <a:xfrm>
            <a:off x="7639050" y="3811191"/>
            <a:ext cx="4355016" cy="2657832"/>
          </a:xfrm>
          <a:prstGeom prst="rect">
            <a:avLst/>
          </a:prstGeom>
          <a:effectLst>
            <a:softEdge rad="635000"/>
          </a:effectLst>
        </p:spPr>
      </p:pic>
    </p:spTree>
    <p:extLst>
      <p:ext uri="{BB962C8B-B14F-4D97-AF65-F5344CB8AC3E}">
        <p14:creationId xmlns:p14="http://schemas.microsoft.com/office/powerpoint/2010/main" val="2369594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9ED9D7-22F1-4D10-823C-938503BA8560}"/>
              </a:ext>
            </a:extLst>
          </p:cNvPr>
          <p:cNvSpPr/>
          <p:nvPr/>
        </p:nvSpPr>
        <p:spPr>
          <a:xfrm>
            <a:off x="428979" y="567974"/>
            <a:ext cx="6464911"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Proposed Methodology:</a:t>
            </a:r>
          </a:p>
        </p:txBody>
      </p:sp>
      <p:sp>
        <p:nvSpPr>
          <p:cNvPr id="6" name="TextBox 5">
            <a:extLst>
              <a:ext uri="{FF2B5EF4-FFF2-40B4-BE49-F238E27FC236}">
                <a16:creationId xmlns:a16="http://schemas.microsoft.com/office/drawing/2014/main" id="{D6302489-8221-45C7-88B4-A751FEE907F3}"/>
              </a:ext>
            </a:extLst>
          </p:cNvPr>
          <p:cNvSpPr txBox="1"/>
          <p:nvPr/>
        </p:nvSpPr>
        <p:spPr>
          <a:xfrm>
            <a:off x="428979" y="1827266"/>
            <a:ext cx="7371995" cy="3693319"/>
          </a:xfrm>
          <a:prstGeom prst="rect">
            <a:avLst/>
          </a:prstGeom>
          <a:noFill/>
        </p:spPr>
        <p:txBody>
          <a:bodyPr wrap="square">
            <a:spAutoFit/>
          </a:bodyPr>
          <a:lstStyle/>
          <a:p>
            <a:pPr marL="285750" indent="-285750">
              <a:buFont typeface="Wingdings" panose="05000000000000000000" pitchFamily="2" charset="2"/>
              <a:buChar char="Ø"/>
            </a:pPr>
            <a:r>
              <a:rPr lang="en-US" dirty="0"/>
              <a:t>Our design includes mainly two steps: object detection and movement of the lever, i.e. lowering the lever as the object gets closer.</a:t>
            </a:r>
          </a:p>
          <a:p>
            <a:pPr marL="285750" indent="-285750">
              <a:buFont typeface="Wingdings" panose="05000000000000000000" pitchFamily="2" charset="2"/>
              <a:buChar char="Ø"/>
            </a:pPr>
            <a:r>
              <a:rPr lang="en-US" dirty="0"/>
              <a:t>Here we use Raspberry Pi 3 as an intermediate that connects the real world to the computing side of our model.</a:t>
            </a:r>
          </a:p>
          <a:p>
            <a:pPr marL="285750" indent="-285750">
              <a:buFont typeface="Wingdings" panose="05000000000000000000" pitchFamily="2" charset="2"/>
              <a:buChar char="Ø"/>
            </a:pPr>
            <a:r>
              <a:rPr lang="en-US" dirty="0"/>
              <a:t> The camera module is placed on the train Pilot (in front of the train) and identifies any animal on the tracks. </a:t>
            </a:r>
          </a:p>
          <a:p>
            <a:pPr marL="285750" indent="-285750">
              <a:buFont typeface="Wingdings" panose="05000000000000000000" pitchFamily="2" charset="2"/>
              <a:buChar char="Ø"/>
            </a:pPr>
            <a:r>
              <a:rPr lang="en-US" dirty="0"/>
              <a:t>The ultrasonic sensor detects any obstacle on the tracks and the camera module identifies the object that is on the tracks.</a:t>
            </a:r>
          </a:p>
          <a:p>
            <a:pPr marL="285750" indent="-285750">
              <a:buFont typeface="Wingdings" panose="05000000000000000000" pitchFamily="2" charset="2"/>
              <a:buChar char="Ø"/>
            </a:pPr>
            <a:r>
              <a:rPr lang="en-US" dirty="0"/>
              <a:t> It in turn relays an audio message to the train driver, announcing the obstacle on the tracks in the form of a horn audio clip. The servo motors, control the movement of the train lever as the object distance with the train decreases.  </a:t>
            </a:r>
            <a:endParaRPr lang="en-IN" dirty="0"/>
          </a:p>
        </p:txBody>
      </p:sp>
      <p:pic>
        <p:nvPicPr>
          <p:cNvPr id="8" name="Picture 7">
            <a:extLst>
              <a:ext uri="{FF2B5EF4-FFF2-40B4-BE49-F238E27FC236}">
                <a16:creationId xmlns:a16="http://schemas.microsoft.com/office/drawing/2014/main" id="{AD1A09B8-6928-4396-B196-6E72DFBA3E8A}"/>
              </a:ext>
            </a:extLst>
          </p:cNvPr>
          <p:cNvPicPr>
            <a:picLocks noChangeAspect="1"/>
          </p:cNvPicPr>
          <p:nvPr/>
        </p:nvPicPr>
        <p:blipFill>
          <a:blip r:embed="rId2"/>
          <a:stretch>
            <a:fillRect/>
          </a:stretch>
        </p:blipFill>
        <p:spPr>
          <a:xfrm>
            <a:off x="8052423" y="1983237"/>
            <a:ext cx="3343275" cy="3381375"/>
          </a:xfrm>
          <a:prstGeom prst="rect">
            <a:avLst/>
          </a:prstGeom>
        </p:spPr>
      </p:pic>
    </p:spTree>
    <p:extLst>
      <p:ext uri="{BB962C8B-B14F-4D97-AF65-F5344CB8AC3E}">
        <p14:creationId xmlns:p14="http://schemas.microsoft.com/office/powerpoint/2010/main" val="258324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FB27F00-723A-4D33-8FF9-AFB56AA2AEC4}"/>
              </a:ext>
            </a:extLst>
          </p:cNvPr>
          <p:cNvSpPr/>
          <p:nvPr/>
        </p:nvSpPr>
        <p:spPr>
          <a:xfrm>
            <a:off x="426635" y="372517"/>
            <a:ext cx="5307415" cy="769441"/>
          </a:xfrm>
          <a:prstGeom prst="rect">
            <a:avLst/>
          </a:prstGeom>
          <a:noFill/>
        </p:spPr>
        <p:txBody>
          <a:bodyPr wrap="none" lIns="91440" tIns="45720" rIns="91440" bIns="45720">
            <a:spAutoFit/>
          </a:bodyPr>
          <a:lstStyle/>
          <a:p>
            <a:pPr algn="ctr"/>
            <a:r>
              <a:rPr lang="en-US" sz="4400" dirty="0">
                <a:ln w="0"/>
                <a:effectLst>
                  <a:outerShdw blurRad="38100" dist="19050" dir="2700000" algn="tl" rotWithShape="0">
                    <a:schemeClr val="dk1">
                      <a:alpha val="40000"/>
                    </a:schemeClr>
                  </a:outerShdw>
                </a:effectLst>
              </a:rPr>
              <a:t>Conceptual Design</a:t>
            </a:r>
            <a:r>
              <a:rPr lang="en-US" sz="4400" b="0" cap="none" spc="0" dirty="0">
                <a:ln w="0"/>
                <a:solidFill>
                  <a:schemeClr val="tx1"/>
                </a:solidFill>
                <a:effectLst>
                  <a:outerShdw blurRad="38100" dist="19050" dir="2700000" algn="tl" rotWithShape="0">
                    <a:schemeClr val="dk1">
                      <a:alpha val="40000"/>
                    </a:schemeClr>
                  </a:outerShdw>
                </a:effectLst>
              </a:rPr>
              <a:t>:</a:t>
            </a:r>
          </a:p>
        </p:txBody>
      </p:sp>
      <p:pic>
        <p:nvPicPr>
          <p:cNvPr id="6" name="Picture 5">
            <a:extLst>
              <a:ext uri="{FF2B5EF4-FFF2-40B4-BE49-F238E27FC236}">
                <a16:creationId xmlns:a16="http://schemas.microsoft.com/office/drawing/2014/main" id="{DC8BFD4A-9DD0-4EFA-A4AF-338DEBA521E7}"/>
              </a:ext>
            </a:extLst>
          </p:cNvPr>
          <p:cNvPicPr>
            <a:picLocks noChangeAspect="1"/>
          </p:cNvPicPr>
          <p:nvPr/>
        </p:nvPicPr>
        <p:blipFill>
          <a:blip r:embed="rId2"/>
          <a:stretch>
            <a:fillRect/>
          </a:stretch>
        </p:blipFill>
        <p:spPr>
          <a:xfrm>
            <a:off x="552450" y="1452562"/>
            <a:ext cx="5181600" cy="3133725"/>
          </a:xfrm>
          <a:prstGeom prst="rect">
            <a:avLst/>
          </a:prstGeom>
        </p:spPr>
      </p:pic>
      <p:pic>
        <p:nvPicPr>
          <p:cNvPr id="8" name="Picture 7">
            <a:extLst>
              <a:ext uri="{FF2B5EF4-FFF2-40B4-BE49-F238E27FC236}">
                <a16:creationId xmlns:a16="http://schemas.microsoft.com/office/drawing/2014/main" id="{12426D0A-C913-4869-AEEC-613AAFE1EB6B}"/>
              </a:ext>
            </a:extLst>
          </p:cNvPr>
          <p:cNvPicPr>
            <a:picLocks noChangeAspect="1"/>
          </p:cNvPicPr>
          <p:nvPr/>
        </p:nvPicPr>
        <p:blipFill>
          <a:blip r:embed="rId3"/>
          <a:stretch>
            <a:fillRect/>
          </a:stretch>
        </p:blipFill>
        <p:spPr>
          <a:xfrm>
            <a:off x="6419854" y="2919412"/>
            <a:ext cx="5057775" cy="3038475"/>
          </a:xfrm>
          <a:prstGeom prst="rect">
            <a:avLst/>
          </a:prstGeom>
        </p:spPr>
      </p:pic>
      <p:sp>
        <p:nvSpPr>
          <p:cNvPr id="9" name="Rectangle 8">
            <a:extLst>
              <a:ext uri="{FF2B5EF4-FFF2-40B4-BE49-F238E27FC236}">
                <a16:creationId xmlns:a16="http://schemas.microsoft.com/office/drawing/2014/main" id="{065E5B65-2113-4C9E-B61E-96B9E20DA5C1}"/>
              </a:ext>
            </a:extLst>
          </p:cNvPr>
          <p:cNvSpPr/>
          <p:nvPr/>
        </p:nvSpPr>
        <p:spPr>
          <a:xfrm>
            <a:off x="3400425" y="1752600"/>
            <a:ext cx="657225" cy="3429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cxnSp>
        <p:nvCxnSpPr>
          <p:cNvPr id="11" name="Straight Arrow Connector 10">
            <a:extLst>
              <a:ext uri="{FF2B5EF4-FFF2-40B4-BE49-F238E27FC236}">
                <a16:creationId xmlns:a16="http://schemas.microsoft.com/office/drawing/2014/main" id="{F0816157-7B17-48EA-91EB-ACAD6F7295A8}"/>
              </a:ext>
            </a:extLst>
          </p:cNvPr>
          <p:cNvCxnSpPr>
            <a:cxnSpLocks/>
            <a:stCxn id="9" idx="3"/>
          </p:cNvCxnSpPr>
          <p:nvPr/>
        </p:nvCxnSpPr>
        <p:spPr>
          <a:xfrm flipV="1">
            <a:off x="4057650" y="1038226"/>
            <a:ext cx="2943225" cy="8858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7E0B5C0A-52FD-4296-8661-586343C368B8}"/>
              </a:ext>
            </a:extLst>
          </p:cNvPr>
          <p:cNvSpPr/>
          <p:nvPr/>
        </p:nvSpPr>
        <p:spPr>
          <a:xfrm>
            <a:off x="7081332" y="437197"/>
            <a:ext cx="2188483" cy="1015663"/>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Ultrasonic sensor</a:t>
            </a:r>
          </a:p>
          <a:p>
            <a:pPr algn="ctr"/>
            <a:r>
              <a:rPr lang="en-US" sz="2000" dirty="0">
                <a:ln w="0"/>
                <a:effectLst>
                  <a:outerShdw blurRad="38100" dist="19050" dir="2700000" algn="tl" rotWithShape="0">
                    <a:schemeClr val="dk1">
                      <a:alpha val="40000"/>
                    </a:schemeClr>
                  </a:outerShdw>
                </a:effectLst>
              </a:rPr>
              <a:t>&amp;</a:t>
            </a:r>
          </a:p>
          <a:p>
            <a:pPr algn="ctr"/>
            <a:r>
              <a:rPr lang="en-US" sz="2000" b="0" cap="none" spc="0" dirty="0">
                <a:ln w="0"/>
                <a:solidFill>
                  <a:schemeClr val="tx1"/>
                </a:solidFill>
                <a:effectLst>
                  <a:outerShdw blurRad="38100" dist="19050" dir="2700000" algn="tl" rotWithShape="0">
                    <a:schemeClr val="dk1">
                      <a:alpha val="40000"/>
                    </a:schemeClr>
                  </a:outerShdw>
                </a:effectLst>
              </a:rPr>
              <a:t>Camera module</a:t>
            </a:r>
          </a:p>
        </p:txBody>
      </p:sp>
      <p:sp>
        <p:nvSpPr>
          <p:cNvPr id="13" name="Rectangle 12">
            <a:extLst>
              <a:ext uri="{FF2B5EF4-FFF2-40B4-BE49-F238E27FC236}">
                <a16:creationId xmlns:a16="http://schemas.microsoft.com/office/drawing/2014/main" id="{8E50BF2A-9A10-4641-89E3-8491C325B3EC}"/>
              </a:ext>
            </a:extLst>
          </p:cNvPr>
          <p:cNvSpPr/>
          <p:nvPr/>
        </p:nvSpPr>
        <p:spPr>
          <a:xfrm>
            <a:off x="9269815" y="3019424"/>
            <a:ext cx="657225" cy="3429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cxnSp>
        <p:nvCxnSpPr>
          <p:cNvPr id="14" name="Straight Arrow Connector 13">
            <a:extLst>
              <a:ext uri="{FF2B5EF4-FFF2-40B4-BE49-F238E27FC236}">
                <a16:creationId xmlns:a16="http://schemas.microsoft.com/office/drawing/2014/main" id="{597C6C1B-D5E9-464B-917B-39BD0B3017AF}"/>
              </a:ext>
            </a:extLst>
          </p:cNvPr>
          <p:cNvCxnSpPr>
            <a:cxnSpLocks/>
            <a:stCxn id="13" idx="0"/>
          </p:cNvCxnSpPr>
          <p:nvPr/>
        </p:nvCxnSpPr>
        <p:spPr>
          <a:xfrm flipH="1" flipV="1">
            <a:off x="8175574" y="1525802"/>
            <a:ext cx="1422854" cy="14936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8055440"/>
      </p:ext>
    </p:extLst>
  </p:cSld>
  <p:clrMapOvr>
    <a:masterClrMapping/>
  </p:clrMapOvr>
</p:sld>
</file>

<file path=ppt/theme/theme1.xml><?xml version="1.0" encoding="utf-8"?>
<a:theme xmlns:a="http://schemas.openxmlformats.org/drawingml/2006/main" name="BlobVTI">
  <a:themeElements>
    <a:clrScheme name="Blob V2">
      <a:dk1>
        <a:sysClr val="windowText" lastClr="000000"/>
      </a:dk1>
      <a:lt1>
        <a:sysClr val="window" lastClr="FFFFFF"/>
      </a:lt1>
      <a:dk2>
        <a:srgbClr val="0B2827"/>
      </a:dk2>
      <a:lt2>
        <a:srgbClr val="DAE3E3"/>
      </a:lt2>
      <a:accent1>
        <a:srgbClr val="B495C2"/>
      </a:accent1>
      <a:accent2>
        <a:srgbClr val="767E37"/>
      </a:accent2>
      <a:accent3>
        <a:srgbClr val="8FA3A3"/>
      </a:accent3>
      <a:accent4>
        <a:srgbClr val="CE7F01"/>
      </a:accent4>
      <a:accent5>
        <a:srgbClr val="D15A29"/>
      </a:accent5>
      <a:accent6>
        <a:srgbClr val="B88470"/>
      </a:accent6>
      <a:hlink>
        <a:srgbClr val="B57001"/>
      </a:hlink>
      <a:folHlink>
        <a:srgbClr val="996209"/>
      </a:folHlink>
    </a:clrScheme>
    <a:fontScheme name="Blob">
      <a:majorFont>
        <a:latin typeface="Sagona Book"/>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ppt/theme/theme2.xml><?xml version="1.0" encoding="utf-8"?>
<a:theme xmlns:a="http://schemas.openxmlformats.org/drawingml/2006/main" name="BrushVTI">
  <a:themeElements>
    <a:clrScheme name="AnalogousFromLightSeedLeftStep">
      <a:dk1>
        <a:srgbClr val="000000"/>
      </a:dk1>
      <a:lt1>
        <a:srgbClr val="FFFFFF"/>
      </a:lt1>
      <a:dk2>
        <a:srgbClr val="41243A"/>
      </a:dk2>
      <a:lt2>
        <a:srgbClr val="E2E3E8"/>
      </a:lt2>
      <a:accent1>
        <a:srgbClr val="B49F4D"/>
      </a:accent1>
      <a:accent2>
        <a:srgbClr val="E28C57"/>
      </a:accent2>
      <a:accent3>
        <a:srgbClr val="E77579"/>
      </a:accent3>
      <a:accent4>
        <a:srgbClr val="E25795"/>
      </a:accent4>
      <a:accent5>
        <a:srgbClr val="E775D8"/>
      </a:accent5>
      <a:accent6>
        <a:srgbClr val="BB57E2"/>
      </a:accent6>
      <a:hlink>
        <a:srgbClr val="6977AE"/>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570</TotalTime>
  <Words>1367</Words>
  <Application>Microsoft Office PowerPoint</Application>
  <PresentationFormat>Widescreen</PresentationFormat>
  <Paragraphs>85</Paragraphs>
  <Slides>16</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16</vt:i4>
      </vt:variant>
    </vt:vector>
  </HeadingPairs>
  <TitlesOfParts>
    <vt:vector size="27" baseType="lpstr">
      <vt:lpstr>Gungsuh</vt:lpstr>
      <vt:lpstr>Arial</vt:lpstr>
      <vt:lpstr>Avenir Next LT Pro</vt:lpstr>
      <vt:lpstr>Century Gothic</vt:lpstr>
      <vt:lpstr>Elephant</vt:lpstr>
      <vt:lpstr>Georgia Pro Cond Black</vt:lpstr>
      <vt:lpstr>Sagona Book</vt:lpstr>
      <vt:lpstr>The Hand Extrablack</vt:lpstr>
      <vt:lpstr>Wingdings</vt:lpstr>
      <vt:lpstr>BlobVTI</vt:lpstr>
      <vt:lpstr>BrushVTI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Iffat Maria</dc:creator>
  <cp:lastModifiedBy>bhuvana_27@outlook.com</cp:lastModifiedBy>
  <cp:revision>16</cp:revision>
  <dcterms:created xsi:type="dcterms:W3CDTF">2021-02-06T04:21:11Z</dcterms:created>
  <dcterms:modified xsi:type="dcterms:W3CDTF">2021-03-12T15:50:04Z</dcterms:modified>
</cp:coreProperties>
</file>

<file path=docProps/thumbnail.jpeg>
</file>